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defRPr sz="1500"/>
            </a:pPr>
            <a:r>
              <a:t>Process of formation of sperms is called spermatogenesis and the process of formation of ovum is called oogenesis.</a:t>
            </a:r>
          </a:p>
          <a:p>
            <a:pPr algn="just">
              <a:defRPr sz="1500"/>
            </a:pPr>
            <a:r>
              <a:t>Spermatogenesis takes place in the testes and oogenesis takes place in the ovaries.</a:t>
            </a:r>
          </a:p>
          <a:p>
            <a:pPr algn="just">
              <a:defRPr sz="1500"/>
            </a:pPr>
            <a:r>
              <a:t>No polar bodies are formed in spermatogenesis. Two polar bodies are formed in oogenesis.</a:t>
            </a:r>
          </a:p>
          <a:p>
            <a:pPr algn="just">
              <a:defRPr sz="1500"/>
            </a:pPr>
            <a:r>
              <a:t>Spermatogenesis takes 74 days to complete while oogenesis takes days to years.</a:t>
            </a:r>
          </a:p>
          <a:p>
            <a:pPr algn="just">
              <a:defRPr sz="1500"/>
            </a:pPr>
            <a:r>
              <a:t>All stages of spermatogenesis are completed inside the testis while some processes of oogenesis is carried out outside ovaries.</a:t>
            </a:r>
          </a:p>
          <a:p>
            <a:pPr algn="just">
              <a:defRPr sz="1500"/>
            </a:pPr>
            <a:r>
              <a:t>The growth phase is short in spermatogenesis but long in oogenesis.</a:t>
            </a:r>
          </a:p>
          <a:p>
            <a:pPr algn="just">
              <a:defRPr sz="1500"/>
            </a:pPr>
            <a:r>
              <a:t>Spermatogenesis form motile make gametes but oogenesis form non-motile gametes.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xfrm>
            <a:off x="8305800" y="6324600"/>
            <a:ext cx="386662" cy="37522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defRPr sz="2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幻灯片"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xfrm>
            <a:off x="6312017" y="5503577"/>
            <a:ext cx="241190" cy="246449"/>
          </a:xfrm>
          <a:prstGeom prst="rect">
            <a:avLst/>
          </a:prstGeom>
        </p:spPr>
        <p:txBody>
          <a:bodyPr lIns="34324" tIns="34324" rIns="34324" bIns="34324"/>
          <a:lstStyle>
            <a:lvl1pPr defTabSz="914400"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/>
          <p:nvPr>
            <p:ph type="title"/>
          </p:nvPr>
        </p:nvSpPr>
        <p:spPr>
          <a:xfrm>
            <a:off x="311698" y="1302273"/>
            <a:ext cx="8520603" cy="572706"/>
          </a:xfrm>
          <a:prstGeom prst="rect">
            <a:avLst/>
          </a:prstGeom>
        </p:spPr>
        <p:txBody>
          <a:bodyPr lIns="91423" tIns="91423" rIns="91423" bIns="91423"/>
          <a:lstStyle/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idx="1"/>
          </p:nvPr>
        </p:nvSpPr>
        <p:spPr>
          <a:xfrm>
            <a:off x="311698" y="2009723"/>
            <a:ext cx="8520603" cy="3416404"/>
          </a:xfrm>
          <a:prstGeom prst="rect">
            <a:avLst/>
          </a:prstGeom>
        </p:spPr>
        <p:txBody>
          <a:bodyPr lIns="91423" tIns="91423" rIns="91423" bIns="91423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8656097" y="5539435"/>
            <a:ext cx="365064" cy="355664"/>
          </a:xfrm>
          <a:prstGeom prst="rect">
            <a:avLst/>
          </a:prstGeom>
        </p:spPr>
        <p:txBody>
          <a:bodyPr lIns="91423" tIns="91423" rIns="91423" bIns="91423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幻灯片"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312017" y="5503577"/>
            <a:ext cx="241190" cy="246449"/>
          </a:xfrm>
          <a:prstGeom prst="rect">
            <a:avLst/>
          </a:prstGeom>
        </p:spPr>
        <p:txBody>
          <a:bodyPr lIns="34324" tIns="34324" rIns="34324" bIns="34324"/>
          <a:lstStyle>
            <a:lvl1pPr defTabSz="914400">
              <a:defRPr>
                <a:solidFill>
                  <a:srgbClr val="75757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8" y="1302273"/>
            <a:ext cx="8520604" cy="572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8" y="2009723"/>
            <a:ext cx="8520604" cy="3416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normAutofit fontScale="100000" lnSpcReduction="0"/>
          </a:bodyPr>
          <a:lstStyle>
            <a:lvl2pPr>
              <a:buChar char="○"/>
            </a:lvl2pPr>
            <a:lvl3pPr>
              <a:buChar char="■"/>
            </a:lvl3pPr>
            <a:lvl5pPr>
              <a:buChar char="○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56106" y="5539438"/>
            <a:ext cx="365059" cy="355657"/>
          </a:xfrm>
          <a:prstGeom prst="rect">
            <a:avLst/>
          </a:prstGeom>
          <a:ln w="12700">
            <a:miter lim="400000"/>
          </a:ln>
        </p:spPr>
        <p:txBody>
          <a:bodyPr wrap="none" lIns="91421" tIns="91421" rIns="91421" bIns="91421" anchor="ctr">
            <a:spAutoFit/>
          </a:bodyPr>
          <a:lstStyle>
            <a:lvl1pPr algn="r" defTabSz="1219200">
              <a:defRPr sz="1200">
                <a:solidFill>
                  <a:srgbClr val="59595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571500" marR="0" indent="-457200" algn="l" defTabSz="1219200" rtl="0" latinLnBrk="0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Arial"/>
        </a:defRPr>
      </a:lvl1pPr>
      <a:lvl2pPr marL="1141184" marR="0" indent="-544283" algn="l" defTabSz="1219200" rtl="0" latinLnBrk="0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Arial"/>
        </a:defRPr>
      </a:lvl2pPr>
      <a:lvl3pPr marL="1598384" marR="0" indent="-544284" algn="l" defTabSz="1219200" rtl="0" latinLnBrk="0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Arial"/>
        </a:defRPr>
      </a:lvl3pPr>
      <a:lvl4pPr marL="2055584" marR="0" indent="-544284" algn="l" defTabSz="1219200" rtl="0" latinLnBrk="0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Arial"/>
        </a:defRPr>
      </a:lvl4pPr>
      <a:lvl5pPr marL="2512784" marR="0" indent="-544284" algn="l" defTabSz="1219200" rtl="0" latinLnBrk="0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1219200" rtl="0" latinLnBrk="0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1219200" rtl="0" latinLnBrk="0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1219200" rtl="0" latinLnBrk="0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1219200" rtl="0" latinLnBrk="0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400" u="none">
          <a:solidFill>
            <a:srgbClr val="595959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"/>
          <p:cNvGrpSpPr/>
          <p:nvPr/>
        </p:nvGrpSpPr>
        <p:grpSpPr>
          <a:xfrm>
            <a:off x="-174930" y="10930"/>
            <a:ext cx="2343618" cy="6836138"/>
            <a:chOff x="0" y="0"/>
            <a:chExt cx="2343617" cy="6836137"/>
          </a:xfrm>
        </p:grpSpPr>
        <p:sp>
          <p:nvSpPr>
            <p:cNvPr id="52" name="Rectangle"/>
            <p:cNvSpPr/>
            <p:nvPr/>
          </p:nvSpPr>
          <p:spPr>
            <a:xfrm>
              <a:off x="0" y="-1"/>
              <a:ext cx="2343613" cy="6836138"/>
            </a:xfrm>
            <a:prstGeom prst="rect">
              <a:avLst/>
            </a:prstGeom>
            <a:solidFill>
              <a:srgbClr val="1F497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8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53" name="Al-Farabi Kazakh National University…"/>
            <p:cNvSpPr txBox="1"/>
            <p:nvPr/>
          </p:nvSpPr>
          <p:spPr>
            <a:xfrm>
              <a:off x="0" y="2717000"/>
              <a:ext cx="2343618" cy="1402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324" tIns="34324" rIns="34324" bIns="34324" numCol="1" anchor="ctr">
              <a:spAutoFit/>
            </a:bodyPr>
            <a:lstStyle/>
            <a:p>
              <a:pPr algn="ctr">
                <a:defRPr b="1" sz="18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Al-Farabi Kazakh National University</a:t>
              </a:r>
            </a:p>
            <a:p>
              <a:pPr algn="ctr">
                <a:defRPr b="1" sz="18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Higher School of Medicine</a:t>
              </a:r>
            </a:p>
          </p:txBody>
        </p:sp>
      </p:grpSp>
      <p:sp>
        <p:nvSpPr>
          <p:cNvPr id="55" name="Line"/>
          <p:cNvSpPr/>
          <p:nvPr/>
        </p:nvSpPr>
        <p:spPr>
          <a:xfrm>
            <a:off x="-5" y="2456434"/>
            <a:ext cx="9153547" cy="1"/>
          </a:xfrm>
          <a:prstGeom prst="line">
            <a:avLst/>
          </a:prstGeom>
          <a:ln w="3175">
            <a:solidFill>
              <a:srgbClr val="B7B7B7">
                <a:alpha val="50000"/>
              </a:srgbClr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6" name="Female Reproductive System"/>
          <p:cNvSpPr txBox="1"/>
          <p:nvPr/>
        </p:nvSpPr>
        <p:spPr>
          <a:xfrm>
            <a:off x="2154153" y="1115367"/>
            <a:ext cx="6874896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Female Reproductive System</a:t>
            </a:r>
          </a:p>
        </p:txBody>
      </p:sp>
      <p:pic>
        <p:nvPicPr>
          <p:cNvPr id="5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102" y="1215423"/>
            <a:ext cx="1227554" cy="106988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ogenesis and the Sexual Cycle. Female Sexual Response"/>
          <p:cNvSpPr txBox="1"/>
          <p:nvPr/>
        </p:nvSpPr>
        <p:spPr>
          <a:xfrm>
            <a:off x="2499597" y="3187700"/>
            <a:ext cx="579184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Oogenesis and the Sexual Cycle. Female Sexual Response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1"/>
      <p:bldP build="whole" bldLvl="1" animBg="1" rev="0" advAuto="0" spid="5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"/>
          <p:cNvSpPr txBox="1"/>
          <p:nvPr>
            <p:ph type="sldNum" sz="quarter" idx="4294967295"/>
          </p:nvPr>
        </p:nvSpPr>
        <p:spPr>
          <a:xfrm>
            <a:off x="8940975" y="6324600"/>
            <a:ext cx="38666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t"/>
          <a:lstStyle>
            <a:lvl1pPr algn="l" defTabSz="914400">
              <a:defRPr sz="2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4" name="Menstrual Cycle"/>
          <p:cNvSpPr txBox="1"/>
          <p:nvPr>
            <p:ph type="title" idx="4294967295"/>
          </p:nvPr>
        </p:nvSpPr>
        <p:spPr>
          <a:xfrm>
            <a:off x="469898" y="25398"/>
            <a:ext cx="9144004" cy="1143004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b="1"/>
            </a:lvl1pPr>
          </a:lstStyle>
          <a:p>
            <a:pPr/>
            <a:r>
              <a:t>Menstrual Cycle</a:t>
            </a:r>
            <a:endParaRPr b="0" sz="1200"/>
          </a:p>
        </p:txBody>
      </p:sp>
      <p:sp>
        <p:nvSpPr>
          <p:cNvPr id="175" name="consists of a buildup of the endometrium during most of the sexual    cycle, followed   by its breakdown and vaginal discharge…"/>
          <p:cNvSpPr txBox="1"/>
          <p:nvPr>
            <p:ph type="body" idx="4294967295"/>
          </p:nvPr>
        </p:nvSpPr>
        <p:spPr>
          <a:xfrm>
            <a:off x="104328" y="723900"/>
            <a:ext cx="8659665" cy="5410200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 defTabSz="914400">
              <a:lnSpc>
                <a:spcPct val="90000"/>
              </a:lnSpc>
              <a:spcBef>
                <a:spcPts val="400"/>
              </a:spcBef>
              <a:buSzTx/>
              <a:buNone/>
              <a:defRPr b="1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914400">
              <a:lnSpc>
                <a:spcPct val="90000"/>
              </a:lnSpc>
              <a:spcBef>
                <a:spcPts val="400"/>
              </a:spcBef>
              <a:buSzTx/>
              <a:buNone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</a:t>
            </a:r>
            <a:r>
              <a:rPr b="0"/>
              <a:t>consists of a buildup of the endometrium during most of the sexual    cycle, followed   by its breakdown and vaginal discharge</a:t>
            </a:r>
            <a:endParaRPr b="0"/>
          </a:p>
          <a:p>
            <a:pPr marL="0" indent="0" defTabSz="914400">
              <a:lnSpc>
                <a:spcPct val="90000"/>
              </a:lnSpc>
              <a:spcBef>
                <a:spcPts val="400"/>
              </a:spcBef>
              <a:buSzTx/>
              <a:buNone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0">
              <a:latin typeface="+mn-lt"/>
              <a:ea typeface="+mn-ea"/>
              <a:cs typeface="+mn-cs"/>
              <a:sym typeface="Arial"/>
            </a:endParaRPr>
          </a:p>
          <a:p>
            <a:pPr marL="495300" indent="-381000" defTabSz="914400">
              <a:lnSpc>
                <a:spcPct val="100000"/>
              </a:lnSpc>
              <a:defRPr sz="2000">
                <a:solidFill>
                  <a:srgbClr val="000000"/>
                </a:solidFill>
              </a:defRPr>
            </a:pPr>
            <a:r>
              <a:rPr b="1"/>
              <a:t>proliferative phase </a:t>
            </a:r>
            <a:r>
              <a:t>layer of endometrial tissue (stratum functionalis) lost in the last menstruation is rebuilt</a:t>
            </a:r>
            <a:endParaRPr sz="2400"/>
          </a:p>
          <a:p>
            <a:pPr marL="495300" indent="-381000" defTabSz="914400">
              <a:lnSpc>
                <a:spcPct val="100000"/>
              </a:lnSpc>
              <a:defRPr sz="2000">
                <a:solidFill>
                  <a:srgbClr val="000000"/>
                </a:solidFill>
              </a:defRPr>
            </a:pPr>
            <a:r>
              <a:rPr b="1"/>
              <a:t>secretory phase </a:t>
            </a:r>
            <a:r>
              <a:t>– endometrium thickens still more in response to </a:t>
            </a:r>
            <a:r>
              <a:t>progesterone from corpus luteum</a:t>
            </a:r>
            <a:endParaRPr sz="2400"/>
          </a:p>
          <a:p>
            <a:pPr marL="495300" indent="-381000" defTabSz="914400">
              <a:lnSpc>
                <a:spcPct val="100000"/>
              </a:lnSpc>
              <a:defRPr sz="2000">
                <a:solidFill>
                  <a:srgbClr val="000000"/>
                </a:solidFill>
              </a:defRPr>
            </a:pPr>
            <a:r>
              <a:rPr b="1"/>
              <a:t>premenstrual phase</a:t>
            </a:r>
            <a:r>
              <a:t> </a:t>
            </a:r>
            <a:r>
              <a:t>– period of endometrial degeneration</a:t>
            </a:r>
          </a:p>
          <a:p>
            <a:pPr marL="495300" indent="-381000" defTabSz="914400">
              <a:lnSpc>
                <a:spcPct val="100000"/>
              </a:lnSpc>
              <a:defRPr sz="2000">
                <a:solidFill>
                  <a:srgbClr val="000000"/>
                </a:solidFill>
              </a:defRPr>
            </a:pPr>
            <a:r>
              <a:rPr b="1"/>
              <a:t>menstrual phase</a:t>
            </a:r>
            <a:r>
              <a:t> – discharge of menstrual fluid from the vagina (menses)</a:t>
            </a:r>
          </a:p>
        </p:txBody>
      </p:sp>
      <p:grpSp>
        <p:nvGrpSpPr>
          <p:cNvPr id="180" name="Group"/>
          <p:cNvGrpSpPr/>
          <p:nvPr/>
        </p:nvGrpSpPr>
        <p:grpSpPr>
          <a:xfrm>
            <a:off x="-74260" y="6205462"/>
            <a:ext cx="12248972" cy="755703"/>
            <a:chOff x="-1" y="0"/>
            <a:chExt cx="12248971" cy="755702"/>
          </a:xfrm>
        </p:grpSpPr>
        <p:sp>
          <p:nvSpPr>
            <p:cNvPr id="176" name="Rectangle"/>
            <p:cNvSpPr/>
            <p:nvPr/>
          </p:nvSpPr>
          <p:spPr>
            <a:xfrm>
              <a:off x="2797115" y="18572"/>
              <a:ext cx="9451856" cy="684194"/>
            </a:xfrm>
            <a:prstGeom prst="rect">
              <a:avLst/>
            </a:prstGeom>
            <a:solidFill>
              <a:srgbClr val="1F497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7" name="Rectangle"/>
            <p:cNvSpPr/>
            <p:nvPr/>
          </p:nvSpPr>
          <p:spPr>
            <a:xfrm>
              <a:off x="58513" y="16861"/>
              <a:ext cx="2922820" cy="738841"/>
            </a:xfrm>
            <a:prstGeom prst="rect">
              <a:avLst/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pic>
          <p:nvPicPr>
            <p:cNvPr id="178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-1"/>
              <a:ext cx="704329" cy="613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Al-Farabi Kazakh National University…"/>
            <p:cNvSpPr txBox="1"/>
            <p:nvPr/>
          </p:nvSpPr>
          <p:spPr>
            <a:xfrm>
              <a:off x="696109" y="153868"/>
              <a:ext cx="2223691" cy="464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Al-Farabi Kazakh National University</a:t>
              </a:r>
            </a:p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Higher School of Medicine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/>
          <p:nvPr>
            <p:ph type="sldNum" sz="quarter" idx="4294967295"/>
          </p:nvPr>
        </p:nvSpPr>
        <p:spPr>
          <a:xfrm>
            <a:off x="8851902" y="6324600"/>
            <a:ext cx="292098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t"/>
          <a:lstStyle>
            <a:lvl1pPr defTabSz="914400">
              <a:defRPr b="1"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3" name="Menstrual Cycle - Proliferative Phase"/>
          <p:cNvSpPr txBox="1"/>
          <p:nvPr>
            <p:ph type="title" idx="4294967295"/>
          </p:nvPr>
        </p:nvSpPr>
        <p:spPr>
          <a:xfrm>
            <a:off x="-1" y="42862"/>
            <a:ext cx="9144002" cy="817563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b="1" sz="4000"/>
            </a:lvl1pPr>
          </a:lstStyle>
          <a:p>
            <a:pPr/>
            <a:r>
              <a:t>Menstrual Cycle - Proliferative Phase</a:t>
            </a:r>
          </a:p>
        </p:txBody>
      </p:sp>
      <p:sp>
        <p:nvSpPr>
          <p:cNvPr id="184" name="Figure 28.14b"/>
          <p:cNvSpPr txBox="1"/>
          <p:nvPr/>
        </p:nvSpPr>
        <p:spPr>
          <a:xfrm>
            <a:off x="3879532" y="5222875"/>
            <a:ext cx="1965961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300"/>
              </a:spcBef>
              <a:defRPr sz="2200"/>
            </a:lvl1pPr>
          </a:lstStyle>
          <a:p>
            <a:pPr/>
            <a:r>
              <a:t>Figure 28.14b</a:t>
            </a:r>
          </a:p>
        </p:txBody>
      </p:sp>
      <p:pic>
        <p:nvPicPr>
          <p:cNvPr id="185" name="sal25693_28_14b" descr="sal25693_28_14b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675" y="1133475"/>
            <a:ext cx="8410575" cy="366553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Days"/>
          <p:cNvSpPr txBox="1"/>
          <p:nvPr/>
        </p:nvSpPr>
        <p:spPr>
          <a:xfrm>
            <a:off x="277812" y="4695825"/>
            <a:ext cx="34667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Days</a:t>
            </a:r>
          </a:p>
        </p:txBody>
      </p:sp>
      <p:sp>
        <p:nvSpPr>
          <p:cNvPr id="187" name="1"/>
          <p:cNvSpPr txBox="1"/>
          <p:nvPr/>
        </p:nvSpPr>
        <p:spPr>
          <a:xfrm>
            <a:off x="827087" y="469265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</a:t>
            </a:r>
          </a:p>
        </p:txBody>
      </p:sp>
      <p:sp>
        <p:nvSpPr>
          <p:cNvPr id="188" name="3"/>
          <p:cNvSpPr txBox="1"/>
          <p:nvPr/>
        </p:nvSpPr>
        <p:spPr>
          <a:xfrm>
            <a:off x="1431925" y="4692650"/>
            <a:ext cx="12700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3</a:t>
            </a:r>
          </a:p>
        </p:txBody>
      </p:sp>
      <p:sp>
        <p:nvSpPr>
          <p:cNvPr id="189" name="5"/>
          <p:cNvSpPr txBox="1"/>
          <p:nvPr/>
        </p:nvSpPr>
        <p:spPr>
          <a:xfrm>
            <a:off x="2052637" y="4697412"/>
            <a:ext cx="127001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5</a:t>
            </a:r>
          </a:p>
        </p:txBody>
      </p:sp>
      <p:sp>
        <p:nvSpPr>
          <p:cNvPr id="190" name="7"/>
          <p:cNvSpPr txBox="1"/>
          <p:nvPr/>
        </p:nvSpPr>
        <p:spPr>
          <a:xfrm>
            <a:off x="2624137" y="469265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7</a:t>
            </a:r>
          </a:p>
        </p:txBody>
      </p:sp>
      <p:sp>
        <p:nvSpPr>
          <p:cNvPr id="191" name="9"/>
          <p:cNvSpPr txBox="1"/>
          <p:nvPr/>
        </p:nvSpPr>
        <p:spPr>
          <a:xfrm>
            <a:off x="3225800" y="4692650"/>
            <a:ext cx="12700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9</a:t>
            </a:r>
          </a:p>
        </p:txBody>
      </p:sp>
      <p:sp>
        <p:nvSpPr>
          <p:cNvPr id="192" name="11"/>
          <p:cNvSpPr txBox="1"/>
          <p:nvPr/>
        </p:nvSpPr>
        <p:spPr>
          <a:xfrm>
            <a:off x="3816350" y="4692650"/>
            <a:ext cx="16038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11</a:t>
            </a:r>
          </a:p>
        </p:txBody>
      </p:sp>
      <p:sp>
        <p:nvSpPr>
          <p:cNvPr id="193" name="13"/>
          <p:cNvSpPr txBox="1"/>
          <p:nvPr/>
        </p:nvSpPr>
        <p:spPr>
          <a:xfrm>
            <a:off x="4408487" y="4692650"/>
            <a:ext cx="16809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13</a:t>
            </a:r>
          </a:p>
        </p:txBody>
      </p:sp>
      <p:sp>
        <p:nvSpPr>
          <p:cNvPr id="194" name="15"/>
          <p:cNvSpPr txBox="1"/>
          <p:nvPr/>
        </p:nvSpPr>
        <p:spPr>
          <a:xfrm>
            <a:off x="4967287" y="4692650"/>
            <a:ext cx="16809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15</a:t>
            </a:r>
          </a:p>
        </p:txBody>
      </p:sp>
      <p:sp>
        <p:nvSpPr>
          <p:cNvPr id="195" name="17"/>
          <p:cNvSpPr txBox="1"/>
          <p:nvPr/>
        </p:nvSpPr>
        <p:spPr>
          <a:xfrm>
            <a:off x="5476875" y="4692650"/>
            <a:ext cx="168089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17</a:t>
            </a:r>
          </a:p>
        </p:txBody>
      </p:sp>
      <p:sp>
        <p:nvSpPr>
          <p:cNvPr id="196" name="19"/>
          <p:cNvSpPr txBox="1"/>
          <p:nvPr/>
        </p:nvSpPr>
        <p:spPr>
          <a:xfrm>
            <a:off x="5995987" y="4692650"/>
            <a:ext cx="16809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19</a:t>
            </a:r>
          </a:p>
        </p:txBody>
      </p:sp>
      <p:sp>
        <p:nvSpPr>
          <p:cNvPr id="197" name="21"/>
          <p:cNvSpPr txBox="1"/>
          <p:nvPr/>
        </p:nvSpPr>
        <p:spPr>
          <a:xfrm>
            <a:off x="6532562" y="4692650"/>
            <a:ext cx="16809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21</a:t>
            </a:r>
          </a:p>
        </p:txBody>
      </p:sp>
      <p:sp>
        <p:nvSpPr>
          <p:cNvPr id="198" name="23"/>
          <p:cNvSpPr txBox="1"/>
          <p:nvPr/>
        </p:nvSpPr>
        <p:spPr>
          <a:xfrm>
            <a:off x="7050087" y="4692650"/>
            <a:ext cx="16809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23</a:t>
            </a:r>
          </a:p>
        </p:txBody>
      </p:sp>
      <p:sp>
        <p:nvSpPr>
          <p:cNvPr id="199" name="25"/>
          <p:cNvSpPr txBox="1"/>
          <p:nvPr/>
        </p:nvSpPr>
        <p:spPr>
          <a:xfrm>
            <a:off x="7566025" y="4692650"/>
            <a:ext cx="168089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25</a:t>
            </a:r>
          </a:p>
        </p:txBody>
      </p:sp>
      <p:sp>
        <p:nvSpPr>
          <p:cNvPr id="200" name="27"/>
          <p:cNvSpPr txBox="1"/>
          <p:nvPr/>
        </p:nvSpPr>
        <p:spPr>
          <a:xfrm>
            <a:off x="8134350" y="4692650"/>
            <a:ext cx="168089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27</a:t>
            </a:r>
          </a:p>
        </p:txBody>
      </p:sp>
      <p:sp>
        <p:nvSpPr>
          <p:cNvPr id="201" name="1"/>
          <p:cNvSpPr txBox="1"/>
          <p:nvPr/>
        </p:nvSpPr>
        <p:spPr>
          <a:xfrm>
            <a:off x="8662987" y="469265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</a:t>
            </a:r>
          </a:p>
        </p:txBody>
      </p:sp>
      <p:sp>
        <p:nvSpPr>
          <p:cNvPr id="202" name="(b) Menstrual cycle"/>
          <p:cNvSpPr txBox="1"/>
          <p:nvPr/>
        </p:nvSpPr>
        <p:spPr>
          <a:xfrm>
            <a:off x="598487" y="1273175"/>
            <a:ext cx="1278118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(b) Menstrual cycle</a:t>
            </a:r>
          </a:p>
        </p:txBody>
      </p:sp>
      <p:sp>
        <p:nvSpPr>
          <p:cNvPr id="203" name="Menstrual phase"/>
          <p:cNvSpPr txBox="1"/>
          <p:nvPr/>
        </p:nvSpPr>
        <p:spPr>
          <a:xfrm>
            <a:off x="644525" y="5006975"/>
            <a:ext cx="1115089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Menstrual phase</a:t>
            </a:r>
          </a:p>
        </p:txBody>
      </p:sp>
      <p:sp>
        <p:nvSpPr>
          <p:cNvPr id="204" name="Proliferative phase"/>
          <p:cNvSpPr txBox="1"/>
          <p:nvPr/>
        </p:nvSpPr>
        <p:spPr>
          <a:xfrm>
            <a:off x="2754312" y="5006975"/>
            <a:ext cx="126277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Proliferative phase</a:t>
            </a:r>
          </a:p>
        </p:txBody>
      </p:sp>
      <p:sp>
        <p:nvSpPr>
          <p:cNvPr id="205" name="Secretory phase"/>
          <p:cNvSpPr txBox="1"/>
          <p:nvPr/>
        </p:nvSpPr>
        <p:spPr>
          <a:xfrm>
            <a:off x="5881687" y="5006975"/>
            <a:ext cx="109981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Secretory phase</a:t>
            </a:r>
          </a:p>
        </p:txBody>
      </p:sp>
      <p:sp>
        <p:nvSpPr>
          <p:cNvPr id="206" name="Thickness of endometrium"/>
          <p:cNvSpPr txBox="1"/>
          <p:nvPr/>
        </p:nvSpPr>
        <p:spPr>
          <a:xfrm rot="16200000">
            <a:off x="-562441" y="3804164"/>
            <a:ext cx="162872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000"/>
            </a:lvl1pPr>
          </a:lstStyle>
          <a:p>
            <a:pPr/>
            <a:r>
              <a:t>Thickness of endometrium</a:t>
            </a:r>
          </a:p>
        </p:txBody>
      </p:sp>
      <p:sp>
        <p:nvSpPr>
          <p:cNvPr id="207" name="Ovarian hormone secretion"/>
          <p:cNvSpPr txBox="1"/>
          <p:nvPr/>
        </p:nvSpPr>
        <p:spPr>
          <a:xfrm rot="16200000">
            <a:off x="-580176" y="1890954"/>
            <a:ext cx="166419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000"/>
            </a:lvl1pPr>
          </a:lstStyle>
          <a:p>
            <a:pPr/>
            <a:r>
              <a:t>Ovarian hormone secretion</a:t>
            </a:r>
          </a:p>
        </p:txBody>
      </p:sp>
      <p:sp>
        <p:nvSpPr>
          <p:cNvPr id="208" name="Estradiol"/>
          <p:cNvSpPr txBox="1"/>
          <p:nvPr/>
        </p:nvSpPr>
        <p:spPr>
          <a:xfrm>
            <a:off x="1579562" y="2289175"/>
            <a:ext cx="61045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Estradiol</a:t>
            </a:r>
          </a:p>
        </p:txBody>
      </p:sp>
      <p:sp>
        <p:nvSpPr>
          <p:cNvPr id="209" name="Line"/>
          <p:cNvSpPr/>
          <p:nvPr/>
        </p:nvSpPr>
        <p:spPr>
          <a:xfrm>
            <a:off x="636587" y="3160712"/>
            <a:ext cx="261938" cy="331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6364" y="0"/>
                </a:lnTo>
                <a:lnTo>
                  <a:pt x="216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210" name="Line"/>
          <p:cNvSpPr/>
          <p:nvPr/>
        </p:nvSpPr>
        <p:spPr>
          <a:xfrm>
            <a:off x="8105775" y="4833937"/>
            <a:ext cx="503238" cy="52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36" y="21600"/>
                </a:lnTo>
                <a:lnTo>
                  <a:pt x="21600" y="2160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211" name="Line"/>
          <p:cNvSpPr/>
          <p:nvPr/>
        </p:nvSpPr>
        <p:spPr>
          <a:xfrm>
            <a:off x="8601075" y="4841874"/>
            <a:ext cx="3175" cy="49214"/>
          </a:xfrm>
          <a:prstGeom prst="line">
            <a:avLst/>
          </a:prstGeom>
          <a:ln w="11113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12" name="Line"/>
          <p:cNvSpPr/>
          <p:nvPr/>
        </p:nvSpPr>
        <p:spPr>
          <a:xfrm>
            <a:off x="8347074" y="4891087"/>
            <a:ext cx="1589" cy="49214"/>
          </a:xfrm>
          <a:prstGeom prst="line">
            <a:avLst/>
          </a:prstGeom>
          <a:ln w="11113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13" name="Line"/>
          <p:cNvSpPr/>
          <p:nvPr/>
        </p:nvSpPr>
        <p:spPr>
          <a:xfrm>
            <a:off x="4943475" y="4833937"/>
            <a:ext cx="3108325" cy="52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214" name="Line"/>
          <p:cNvSpPr/>
          <p:nvPr/>
        </p:nvSpPr>
        <p:spPr>
          <a:xfrm>
            <a:off x="6438900" y="4891087"/>
            <a:ext cx="1588" cy="49214"/>
          </a:xfrm>
          <a:prstGeom prst="line">
            <a:avLst/>
          </a:prstGeom>
          <a:ln w="11113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15" name="Line"/>
          <p:cNvSpPr/>
          <p:nvPr/>
        </p:nvSpPr>
        <p:spPr>
          <a:xfrm>
            <a:off x="2193925" y="4833937"/>
            <a:ext cx="2454275" cy="52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216" name="Line"/>
          <p:cNvSpPr/>
          <p:nvPr/>
        </p:nvSpPr>
        <p:spPr>
          <a:xfrm>
            <a:off x="479425" y="4833937"/>
            <a:ext cx="1689100" cy="52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217" name="Line"/>
          <p:cNvSpPr/>
          <p:nvPr/>
        </p:nvSpPr>
        <p:spPr>
          <a:xfrm>
            <a:off x="3394075" y="4886325"/>
            <a:ext cx="1588" cy="53975"/>
          </a:xfrm>
          <a:prstGeom prst="line">
            <a:avLst/>
          </a:prstGeom>
          <a:ln w="11113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18" name="Line"/>
          <p:cNvSpPr/>
          <p:nvPr/>
        </p:nvSpPr>
        <p:spPr>
          <a:xfrm>
            <a:off x="1211262" y="4886325"/>
            <a:ext cx="1589" cy="53975"/>
          </a:xfrm>
          <a:prstGeom prst="line">
            <a:avLst/>
          </a:prstGeom>
          <a:ln w="11113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19" name="Premenstrual…"/>
          <p:cNvSpPr txBox="1"/>
          <p:nvPr/>
        </p:nvSpPr>
        <p:spPr>
          <a:xfrm>
            <a:off x="7845376" y="5006975"/>
            <a:ext cx="905608" cy="30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b="1" sz="1100"/>
            </a:pPr>
            <a:r>
              <a:t>Premenstrual</a:t>
            </a:r>
          </a:p>
          <a:p>
            <a:pPr algn="ctr">
              <a:defRPr b="1" sz="1100"/>
            </a:pPr>
            <a:r>
              <a:t>phase</a:t>
            </a:r>
          </a:p>
        </p:txBody>
      </p:sp>
      <p:sp>
        <p:nvSpPr>
          <p:cNvPr id="220" name="Progesterone"/>
          <p:cNvSpPr txBox="1"/>
          <p:nvPr/>
        </p:nvSpPr>
        <p:spPr>
          <a:xfrm>
            <a:off x="5819775" y="1463675"/>
            <a:ext cx="913247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Progesterone</a:t>
            </a:r>
          </a:p>
        </p:txBody>
      </p:sp>
      <p:sp>
        <p:nvSpPr>
          <p:cNvPr id="221" name="Menstrual…"/>
          <p:cNvSpPr txBox="1"/>
          <p:nvPr/>
        </p:nvSpPr>
        <p:spPr>
          <a:xfrm>
            <a:off x="981075" y="3038475"/>
            <a:ext cx="672524" cy="30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b="1" sz="1100"/>
            </a:pPr>
            <a:r>
              <a:t>Menstrual</a:t>
            </a:r>
          </a:p>
          <a:p>
            <a:pPr>
              <a:defRPr b="1" sz="1100"/>
            </a:pPr>
            <a:r>
              <a:t>fluid</a:t>
            </a:r>
          </a:p>
        </p:txBody>
      </p:sp>
      <p:sp>
        <p:nvSpPr>
          <p:cNvPr id="222" name="Copyright © The McGraw-Hill Companies, Inc. Permission required for reproduction or display."/>
          <p:cNvSpPr txBox="1"/>
          <p:nvPr/>
        </p:nvSpPr>
        <p:spPr>
          <a:xfrm>
            <a:off x="1493519" y="860425"/>
            <a:ext cx="608711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"/>
            </a:lvl1pPr>
          </a:lstStyle>
          <a:p>
            <a:pPr/>
            <a:r>
              <a:t>Copyright © The McGraw-Hill Companies, Inc. Permission required for reproduction or display.</a:t>
            </a:r>
          </a:p>
        </p:txBody>
      </p:sp>
      <p:sp>
        <p:nvSpPr>
          <p:cNvPr id="223" name="Figure from: Saladin, Anatomy &amp; Physiology, McGraw Hill, 2018"/>
          <p:cNvSpPr txBox="1"/>
          <p:nvPr/>
        </p:nvSpPr>
        <p:spPr>
          <a:xfrm>
            <a:off x="449606" y="5230276"/>
            <a:ext cx="3333063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9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Figure from: Saladin, Anatomy &amp; Physiology, McGraw Hill,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lide Number"/>
          <p:cNvSpPr txBox="1"/>
          <p:nvPr>
            <p:ph type="sldNum" sz="quarter" idx="4294967295"/>
          </p:nvPr>
        </p:nvSpPr>
        <p:spPr>
          <a:xfrm>
            <a:off x="8842092" y="6324600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t"/>
          <a:lstStyle>
            <a:lvl1pPr defTabSz="914400">
              <a:defRPr b="1"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6" name="Endometrial Changes"/>
          <p:cNvSpPr txBox="1"/>
          <p:nvPr>
            <p:ph type="title" idx="4294967295"/>
          </p:nvPr>
        </p:nvSpPr>
        <p:spPr>
          <a:xfrm>
            <a:off x="-1" y="0"/>
            <a:ext cx="9144002" cy="68580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b="1" sz="4000"/>
            </a:lvl1pPr>
          </a:lstStyle>
          <a:p>
            <a:pPr/>
            <a:r>
              <a:t>Endometrial Changes</a:t>
            </a:r>
          </a:p>
        </p:txBody>
      </p:sp>
      <p:sp>
        <p:nvSpPr>
          <p:cNvPr id="227" name="Figure 28.16"/>
          <p:cNvSpPr txBox="1"/>
          <p:nvPr/>
        </p:nvSpPr>
        <p:spPr>
          <a:xfrm>
            <a:off x="3779520" y="6354762"/>
            <a:ext cx="1813561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300"/>
              </a:spcBef>
              <a:defRPr sz="2200"/>
            </a:lvl1pPr>
          </a:lstStyle>
          <a:p>
            <a:pPr/>
            <a:r>
              <a:t>Figure 28.16</a:t>
            </a:r>
          </a:p>
        </p:txBody>
      </p:sp>
      <p:pic>
        <p:nvPicPr>
          <p:cNvPr id="228" name="sal25693_28_16" descr="sal25693_28_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2525" y="931862"/>
            <a:ext cx="5308600" cy="519112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Copyright © The McGraw-Hill Companies, Inc. Permission required for reproduction or display."/>
          <p:cNvSpPr txBox="1"/>
          <p:nvPr/>
        </p:nvSpPr>
        <p:spPr>
          <a:xfrm>
            <a:off x="2053907" y="685800"/>
            <a:ext cx="503301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"/>
            </a:lvl1pPr>
          </a:lstStyle>
          <a:p>
            <a:pPr/>
            <a:r>
              <a:t>Copyright © The McGraw-Hill Companies, Inc. Permission required for reproduction or display.</a:t>
            </a:r>
          </a:p>
        </p:txBody>
      </p:sp>
      <p:sp>
        <p:nvSpPr>
          <p:cNvPr id="230" name="Secretion"/>
          <p:cNvSpPr txBox="1"/>
          <p:nvPr/>
        </p:nvSpPr>
        <p:spPr>
          <a:xfrm>
            <a:off x="3352800" y="2124075"/>
            <a:ext cx="64933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Secretion</a:t>
            </a:r>
          </a:p>
        </p:txBody>
      </p:sp>
      <p:sp>
        <p:nvSpPr>
          <p:cNvPr id="231" name="Spiral artery"/>
          <p:cNvSpPr txBox="1"/>
          <p:nvPr/>
        </p:nvSpPr>
        <p:spPr>
          <a:xfrm>
            <a:off x="1343025" y="4510087"/>
            <a:ext cx="828049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Spiral artery</a:t>
            </a:r>
          </a:p>
        </p:txBody>
      </p:sp>
      <p:sp>
        <p:nvSpPr>
          <p:cNvPr id="232" name="Myometrium"/>
          <p:cNvSpPr txBox="1"/>
          <p:nvPr/>
        </p:nvSpPr>
        <p:spPr>
          <a:xfrm>
            <a:off x="1343025" y="5797550"/>
            <a:ext cx="84326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Myometrium</a:t>
            </a:r>
          </a:p>
        </p:txBody>
      </p:sp>
      <p:sp>
        <p:nvSpPr>
          <p:cNvPr id="233" name="(a) Proliferative phase"/>
          <p:cNvSpPr txBox="1"/>
          <p:nvPr/>
        </p:nvSpPr>
        <p:spPr>
          <a:xfrm>
            <a:off x="2686050" y="6156325"/>
            <a:ext cx="147232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(a) Proliferative phase</a:t>
            </a:r>
          </a:p>
        </p:txBody>
      </p:sp>
      <p:sp>
        <p:nvSpPr>
          <p:cNvPr id="234" name="(b) Secretory phase"/>
          <p:cNvSpPr txBox="1"/>
          <p:nvPr/>
        </p:nvSpPr>
        <p:spPr>
          <a:xfrm>
            <a:off x="4556125" y="6156325"/>
            <a:ext cx="1316999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(b) Secretory phase</a:t>
            </a:r>
          </a:p>
        </p:txBody>
      </p:sp>
      <p:sp>
        <p:nvSpPr>
          <p:cNvPr id="235" name="(c) Menstrual phase"/>
          <p:cNvSpPr txBox="1"/>
          <p:nvPr/>
        </p:nvSpPr>
        <p:spPr>
          <a:xfrm>
            <a:off x="6342062" y="6156325"/>
            <a:ext cx="132464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(c) Menstrual phase</a:t>
            </a:r>
          </a:p>
        </p:txBody>
      </p:sp>
      <p:sp>
        <p:nvSpPr>
          <p:cNvPr id="236" name="Line"/>
          <p:cNvSpPr/>
          <p:nvPr/>
        </p:nvSpPr>
        <p:spPr>
          <a:xfrm>
            <a:off x="2325687" y="5680075"/>
            <a:ext cx="69851" cy="415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237" name="Line"/>
          <p:cNvSpPr/>
          <p:nvPr/>
        </p:nvSpPr>
        <p:spPr>
          <a:xfrm>
            <a:off x="2325687" y="4937125"/>
            <a:ext cx="69851" cy="693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238" name="Line"/>
          <p:cNvSpPr/>
          <p:nvPr/>
        </p:nvSpPr>
        <p:spPr>
          <a:xfrm>
            <a:off x="2325687" y="4619625"/>
            <a:ext cx="69851" cy="268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239" name="Line"/>
          <p:cNvSpPr/>
          <p:nvPr/>
        </p:nvSpPr>
        <p:spPr>
          <a:xfrm>
            <a:off x="2325687" y="3046412"/>
            <a:ext cx="1589" cy="151923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40" name="Line"/>
          <p:cNvSpPr/>
          <p:nvPr/>
        </p:nvSpPr>
        <p:spPr>
          <a:xfrm>
            <a:off x="2325687" y="2525712"/>
            <a:ext cx="69851" cy="461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241" name="Line"/>
          <p:cNvSpPr/>
          <p:nvPr/>
        </p:nvSpPr>
        <p:spPr>
          <a:xfrm>
            <a:off x="2201862" y="3016250"/>
            <a:ext cx="571501" cy="1588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42" name="Line"/>
          <p:cNvSpPr/>
          <p:nvPr/>
        </p:nvSpPr>
        <p:spPr>
          <a:xfrm>
            <a:off x="4013199" y="2211387"/>
            <a:ext cx="585789" cy="1589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43" name="Line"/>
          <p:cNvSpPr/>
          <p:nvPr/>
        </p:nvSpPr>
        <p:spPr>
          <a:xfrm>
            <a:off x="2201862" y="4592637"/>
            <a:ext cx="865188" cy="392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3348" y="0"/>
                </a:lnTo>
                <a:lnTo>
                  <a:pt x="21600" y="21600"/>
                </a:lnTo>
              </a:path>
            </a:pathLst>
          </a:cu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244" name="Line"/>
          <p:cNvSpPr/>
          <p:nvPr/>
        </p:nvSpPr>
        <p:spPr>
          <a:xfrm>
            <a:off x="2201862" y="3011487"/>
            <a:ext cx="571501" cy="158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45" name="Line"/>
          <p:cNvSpPr/>
          <p:nvPr/>
        </p:nvSpPr>
        <p:spPr>
          <a:xfrm>
            <a:off x="4013199" y="2206624"/>
            <a:ext cx="585789" cy="158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46" name="Line"/>
          <p:cNvSpPr/>
          <p:nvPr/>
        </p:nvSpPr>
        <p:spPr>
          <a:xfrm>
            <a:off x="2201862" y="4587875"/>
            <a:ext cx="865188" cy="392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3348" y="0"/>
                </a:lnTo>
                <a:lnTo>
                  <a:pt x="21600" y="216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247" name="Line"/>
          <p:cNvSpPr/>
          <p:nvPr/>
        </p:nvSpPr>
        <p:spPr>
          <a:xfrm>
            <a:off x="2000249" y="3744912"/>
            <a:ext cx="325439" cy="158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48" name="Line"/>
          <p:cNvSpPr/>
          <p:nvPr/>
        </p:nvSpPr>
        <p:spPr>
          <a:xfrm>
            <a:off x="1995487" y="5280025"/>
            <a:ext cx="330201" cy="158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49" name="Line"/>
          <p:cNvSpPr/>
          <p:nvPr/>
        </p:nvSpPr>
        <p:spPr>
          <a:xfrm>
            <a:off x="2212974" y="5881687"/>
            <a:ext cx="112714" cy="158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50" name="Endometrial…"/>
          <p:cNvSpPr txBox="1"/>
          <p:nvPr/>
        </p:nvSpPr>
        <p:spPr>
          <a:xfrm>
            <a:off x="1343025" y="2927350"/>
            <a:ext cx="820000" cy="30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b="1" sz="1100"/>
            </a:pPr>
            <a:r>
              <a:t>Endometrial</a:t>
            </a:r>
          </a:p>
          <a:p>
            <a:pPr>
              <a:defRPr b="1" sz="1100"/>
            </a:pPr>
            <a:r>
              <a:t>gland</a:t>
            </a:r>
          </a:p>
        </p:txBody>
      </p:sp>
      <p:sp>
        <p:nvSpPr>
          <p:cNvPr id="251" name="Stratum…"/>
          <p:cNvSpPr txBox="1"/>
          <p:nvPr/>
        </p:nvSpPr>
        <p:spPr>
          <a:xfrm>
            <a:off x="1343025" y="3663950"/>
            <a:ext cx="796603" cy="30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b="1" sz="1100"/>
            </a:pPr>
            <a:r>
              <a:t>Stratum</a:t>
            </a:r>
          </a:p>
          <a:p>
            <a:pPr>
              <a:defRPr b="1" sz="1100"/>
            </a:pPr>
            <a:r>
              <a:t>functionalis</a:t>
            </a:r>
          </a:p>
        </p:txBody>
      </p:sp>
      <p:sp>
        <p:nvSpPr>
          <p:cNvPr id="252" name="Stratum…"/>
          <p:cNvSpPr txBox="1"/>
          <p:nvPr/>
        </p:nvSpPr>
        <p:spPr>
          <a:xfrm>
            <a:off x="1343025" y="5192712"/>
            <a:ext cx="540532" cy="30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b="1" sz="1100"/>
            </a:pPr>
            <a:r>
              <a:t>Stratum</a:t>
            </a:r>
          </a:p>
          <a:p>
            <a:pPr>
              <a:defRPr b="1" sz="1100"/>
            </a:pPr>
            <a:r>
              <a:t>basalis</a:t>
            </a:r>
          </a:p>
        </p:txBody>
      </p:sp>
      <p:sp>
        <p:nvSpPr>
          <p:cNvPr id="253" name="Figure from: Saladin, Anatomy &amp; Physiology, McGraw Hill, 2018"/>
          <p:cNvSpPr txBox="1"/>
          <p:nvPr/>
        </p:nvSpPr>
        <p:spPr>
          <a:xfrm>
            <a:off x="821081" y="931862"/>
            <a:ext cx="3333063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9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Figure from: Saladin, Anatomy &amp; Physiology, McGraw Hill,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lide Number"/>
          <p:cNvSpPr txBox="1"/>
          <p:nvPr>
            <p:ph type="sldNum" sz="quarter" idx="4294967295"/>
          </p:nvPr>
        </p:nvSpPr>
        <p:spPr>
          <a:xfrm>
            <a:off x="8940975" y="6324600"/>
            <a:ext cx="38666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t"/>
          <a:lstStyle>
            <a:lvl1pPr algn="l" defTabSz="914400">
              <a:defRPr sz="2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6" name="Female Sexual Response"/>
          <p:cNvSpPr txBox="1"/>
          <p:nvPr>
            <p:ph type="title" idx="4294967295"/>
          </p:nvPr>
        </p:nvSpPr>
        <p:spPr>
          <a:xfrm>
            <a:off x="469898" y="25398"/>
            <a:ext cx="9144004" cy="1143004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b="1"/>
            </a:lvl1pPr>
          </a:lstStyle>
          <a:p>
            <a:pPr/>
            <a:r>
              <a:t>Female Sexual Response</a:t>
            </a:r>
            <a:endParaRPr b="0" sz="1200"/>
          </a:p>
        </p:txBody>
      </p:sp>
      <p:sp>
        <p:nvSpPr>
          <p:cNvPr id="257" name="physiological changes that occur during intercourse…"/>
          <p:cNvSpPr txBox="1"/>
          <p:nvPr>
            <p:ph type="body" idx="4294967295"/>
          </p:nvPr>
        </p:nvSpPr>
        <p:spPr>
          <a:xfrm>
            <a:off x="104328" y="723900"/>
            <a:ext cx="8659665" cy="5410200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 defTabSz="914400">
              <a:lnSpc>
                <a:spcPct val="90000"/>
              </a:lnSpc>
              <a:spcBef>
                <a:spcPts val="400"/>
              </a:spcBef>
              <a:buSzTx/>
              <a:buNone/>
              <a:defRPr b="1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914400">
              <a:lnSpc>
                <a:spcPct val="90000"/>
              </a:lnSpc>
              <a:spcBef>
                <a:spcPts val="400"/>
              </a:spcBef>
              <a:buSzTx/>
              <a:buNone/>
              <a:defRPr b="1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/>
              <a:t> physiological changes that occur during intercourse</a:t>
            </a:r>
            <a:endParaRPr sz="2800"/>
          </a:p>
          <a:p>
            <a:pPr defTabSz="914400">
              <a:lnSpc>
                <a:spcPct val="90000"/>
              </a:lnSpc>
              <a:spcBef>
                <a:spcPts val="400"/>
              </a:spcBef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excitement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and </a:t>
            </a:r>
            <a:r>
              <a:t>plateau</a:t>
            </a:r>
          </a:p>
          <a:p>
            <a:pPr lvl="1" marL="742950" indent="-285750" defTabSz="914400">
              <a:lnSpc>
                <a:spcPct val="90000"/>
              </a:lnSpc>
              <a:buChar char="–"/>
              <a:defRPr b="1" sz="2000">
                <a:solidFill>
                  <a:srgbClr val="000000"/>
                </a:solidFill>
              </a:defRPr>
            </a:pPr>
            <a:r>
              <a:t>labia minora </a:t>
            </a:r>
            <a:r>
              <a:rPr b="0"/>
              <a:t>becomes congested and often protrude beyond the labia majora</a:t>
            </a:r>
            <a:endParaRPr b="0"/>
          </a:p>
          <a:p>
            <a:pPr lvl="1" marL="742950" indent="-285750" defTabSz="914400">
              <a:lnSpc>
                <a:spcPct val="90000"/>
              </a:lnSpc>
              <a:buChar char="–"/>
              <a:defRPr b="1" sz="2000">
                <a:solidFill>
                  <a:srgbClr val="000000"/>
                </a:solidFill>
              </a:defRPr>
            </a:pPr>
            <a:r>
              <a:t>labia majora </a:t>
            </a:r>
            <a:r>
              <a:rPr b="0"/>
              <a:t>become reddened and enlarged</a:t>
            </a:r>
            <a:endParaRPr b="0" sz="1600"/>
          </a:p>
          <a:p>
            <a:pPr lvl="1" marL="742950" indent="-285750" defTabSz="914400">
              <a:lnSpc>
                <a:spcPct val="90000"/>
              </a:lnSpc>
              <a:buChar char="–"/>
              <a:defRPr b="1" sz="2000">
                <a:solidFill>
                  <a:srgbClr val="000000"/>
                </a:solidFill>
              </a:defRPr>
            </a:pPr>
            <a:r>
              <a:t>vaginal transudate </a:t>
            </a:r>
            <a:r>
              <a:rPr b="0"/>
              <a:t>– serous fluid that seeps through the walls of the canal</a:t>
            </a:r>
            <a:endParaRPr b="0"/>
          </a:p>
          <a:p>
            <a:pPr lvl="1" marL="742950" indent="-285750" defTabSz="914400">
              <a:lnSpc>
                <a:spcPct val="90000"/>
              </a:lnSpc>
              <a:buChar char="–"/>
              <a:defRPr b="1" sz="2000">
                <a:solidFill>
                  <a:srgbClr val="000000"/>
                </a:solidFill>
              </a:defRPr>
            </a:pPr>
            <a:r>
              <a:t>greater vestibular gland </a:t>
            </a:r>
            <a:r>
              <a:rPr b="0"/>
              <a:t>secretion moistens the vestibule and provides lubrication</a:t>
            </a:r>
            <a:endParaRPr b="0"/>
          </a:p>
          <a:p>
            <a:pPr lvl="1" marL="742950" indent="-285750" defTabSz="914400">
              <a:lnSpc>
                <a:spcPct val="90000"/>
              </a:lnSpc>
              <a:buChar char="–"/>
              <a:defRPr sz="2000">
                <a:solidFill>
                  <a:srgbClr val="000000"/>
                </a:solidFill>
              </a:defRPr>
            </a:pPr>
            <a:r>
              <a:t>the </a:t>
            </a:r>
            <a:r>
              <a:rPr b="1"/>
              <a:t>orgasmic platform</a:t>
            </a:r>
            <a:r>
              <a:rPr b="1"/>
              <a:t> </a:t>
            </a:r>
            <a:r>
              <a:t>lower 1/3 of vagina constricts  </a:t>
            </a:r>
          </a:p>
          <a:p>
            <a:pPr lvl="1" marL="742950" indent="-285750" defTabSz="914400">
              <a:lnSpc>
                <a:spcPct val="90000"/>
              </a:lnSpc>
              <a:buChar char="–"/>
              <a:defRPr sz="2000">
                <a:solidFill>
                  <a:srgbClr val="000000"/>
                </a:solidFill>
              </a:defRPr>
            </a:pPr>
            <a:r>
              <a:t>narrower canal </a:t>
            </a:r>
            <a:r>
              <a:t>and </a:t>
            </a:r>
            <a:r>
              <a:t>vaginal rugae </a:t>
            </a:r>
            <a:r>
              <a:t>enhance stimulation and help induce orgasm in both partners</a:t>
            </a:r>
            <a:endParaRPr sz="1600"/>
          </a:p>
          <a:p>
            <a:pPr lvl="1" marL="742950" indent="-285750" defTabSz="914400">
              <a:lnSpc>
                <a:spcPct val="90000"/>
              </a:lnSpc>
              <a:buChar char="–"/>
              <a:defRPr b="1" sz="2000">
                <a:solidFill>
                  <a:srgbClr val="000000"/>
                </a:solidFill>
              </a:defRPr>
            </a:pPr>
            <a:r>
              <a:t>tenting effect </a:t>
            </a:r>
            <a:r>
              <a:rPr b="0"/>
              <a:t>– uterus stands nearly vertical, where normally it tilts forward over the bladder</a:t>
            </a:r>
            <a:endParaRPr b="0"/>
          </a:p>
          <a:p>
            <a:pPr lvl="1" marL="742950" indent="-285750" defTabSz="914400">
              <a:lnSpc>
                <a:spcPct val="90000"/>
              </a:lnSpc>
              <a:buChar char="–"/>
              <a:defRPr sz="2000">
                <a:solidFill>
                  <a:srgbClr val="000000"/>
                </a:solidFill>
              </a:defRPr>
            </a:pPr>
            <a:r>
              <a:t>breasts swell and nipples become erect</a:t>
            </a:r>
          </a:p>
          <a:p>
            <a:pPr lvl="1" marL="742950" indent="-285750" defTabSz="914400">
              <a:lnSpc>
                <a:spcPct val="90000"/>
              </a:lnSpc>
              <a:buChar char="–"/>
              <a:defRPr sz="2000">
                <a:solidFill>
                  <a:srgbClr val="000000"/>
                </a:solidFill>
              </a:defRPr>
            </a:pPr>
            <a:r>
              <a:t>stimulation of the erect</a:t>
            </a:r>
            <a:r>
              <a:rPr b="1"/>
              <a:t> clitoris </a:t>
            </a:r>
            <a:r>
              <a:t>brings about erotic stimulation</a:t>
            </a:r>
          </a:p>
        </p:txBody>
      </p:sp>
      <p:grpSp>
        <p:nvGrpSpPr>
          <p:cNvPr id="262" name="Group"/>
          <p:cNvGrpSpPr/>
          <p:nvPr/>
        </p:nvGrpSpPr>
        <p:grpSpPr>
          <a:xfrm>
            <a:off x="-74260" y="6205462"/>
            <a:ext cx="12248972" cy="755703"/>
            <a:chOff x="-1" y="0"/>
            <a:chExt cx="12248971" cy="755702"/>
          </a:xfrm>
        </p:grpSpPr>
        <p:sp>
          <p:nvSpPr>
            <p:cNvPr id="258" name="Rectangle"/>
            <p:cNvSpPr/>
            <p:nvPr/>
          </p:nvSpPr>
          <p:spPr>
            <a:xfrm>
              <a:off x="2797115" y="18572"/>
              <a:ext cx="9451856" cy="684194"/>
            </a:xfrm>
            <a:prstGeom prst="rect">
              <a:avLst/>
            </a:prstGeom>
            <a:solidFill>
              <a:srgbClr val="1F497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59" name="Rectangle"/>
            <p:cNvSpPr/>
            <p:nvPr/>
          </p:nvSpPr>
          <p:spPr>
            <a:xfrm>
              <a:off x="58513" y="16861"/>
              <a:ext cx="2922820" cy="738841"/>
            </a:xfrm>
            <a:prstGeom prst="rect">
              <a:avLst/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pic>
          <p:nvPicPr>
            <p:cNvPr id="260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-1"/>
              <a:ext cx="704329" cy="613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1" name="Al-Farabi Kazakh National University…"/>
            <p:cNvSpPr txBox="1"/>
            <p:nvPr/>
          </p:nvSpPr>
          <p:spPr>
            <a:xfrm>
              <a:off x="696109" y="153868"/>
              <a:ext cx="2223691" cy="464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Al-Farabi Kazakh National University</a:t>
              </a:r>
            </a:p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Higher School of Medicine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lide Number"/>
          <p:cNvSpPr txBox="1"/>
          <p:nvPr>
            <p:ph type="sldNum" sz="quarter" idx="4294967295"/>
          </p:nvPr>
        </p:nvSpPr>
        <p:spPr>
          <a:xfrm>
            <a:off x="8940975" y="6324600"/>
            <a:ext cx="38666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t"/>
          <a:lstStyle>
            <a:lvl1pPr algn="l" defTabSz="914400">
              <a:defRPr sz="2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5" name="Female Sexual Response"/>
          <p:cNvSpPr txBox="1"/>
          <p:nvPr>
            <p:ph type="title" idx="4294967295"/>
          </p:nvPr>
        </p:nvSpPr>
        <p:spPr>
          <a:xfrm>
            <a:off x="469898" y="25398"/>
            <a:ext cx="9144004" cy="1143004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b="1"/>
            </a:lvl1pPr>
          </a:lstStyle>
          <a:p>
            <a:pPr/>
            <a:r>
              <a:t>Female Sexual Response</a:t>
            </a:r>
            <a:endParaRPr b="0" sz="1200"/>
          </a:p>
        </p:txBody>
      </p:sp>
      <p:sp>
        <p:nvSpPr>
          <p:cNvPr id="266" name="orgasm – intense sensation spreading from the clitoris through the pelvis…"/>
          <p:cNvSpPr txBox="1"/>
          <p:nvPr>
            <p:ph type="body" idx="4294967295"/>
          </p:nvPr>
        </p:nvSpPr>
        <p:spPr>
          <a:xfrm>
            <a:off x="104328" y="723900"/>
            <a:ext cx="8659665" cy="5410200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 defTabSz="914400">
              <a:lnSpc>
                <a:spcPct val="90000"/>
              </a:lnSpc>
              <a:spcBef>
                <a:spcPts val="400"/>
              </a:spcBef>
              <a:buSzTx/>
              <a:buNone/>
              <a:defRPr b="1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914400">
              <a:lnSpc>
                <a:spcPct val="90000"/>
              </a:lnSpc>
              <a:spcBef>
                <a:spcPts val="400"/>
              </a:spcBef>
              <a:buSzTx/>
              <a:buNone/>
              <a:defRPr b="1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800"/>
          </a:p>
          <a:p>
            <a:pPr defTabSz="914400">
              <a:lnSpc>
                <a:spcPct val="90000"/>
              </a:lnSpc>
              <a:spcBef>
                <a:spcPts val="400"/>
              </a:spcBef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orgasm </a:t>
            </a:r>
            <a:r>
              <a:rPr b="0">
                <a:latin typeface="+mn-lt"/>
                <a:ea typeface="+mn-ea"/>
                <a:cs typeface="+mn-cs"/>
                <a:sym typeface="Arial"/>
              </a:rPr>
              <a:t>– intense sensation spreading from the clitoris through the pelvis</a:t>
            </a:r>
            <a:endParaRPr b="0">
              <a:latin typeface="+mn-lt"/>
              <a:ea typeface="+mn-ea"/>
              <a:cs typeface="+mn-cs"/>
              <a:sym typeface="Arial"/>
            </a:endParaRPr>
          </a:p>
          <a:p>
            <a:pPr lvl="2" marL="1143000" indent="-228600" defTabSz="914400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t>sometimes with </a:t>
            </a:r>
            <a:r>
              <a:rPr b="1"/>
              <a:t>pelvic throbbing </a:t>
            </a:r>
            <a:r>
              <a:t>and a spreading sense of </a:t>
            </a:r>
            <a:r>
              <a:rPr b="1"/>
              <a:t>warmth</a:t>
            </a:r>
          </a:p>
          <a:p>
            <a:pPr lvl="2" marL="1143000" indent="-228600" defTabSz="914400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t>pelvic platform gives three to five strong contractions about 0.8 sec apart</a:t>
            </a:r>
          </a:p>
          <a:p>
            <a:pPr lvl="2" marL="1143000" indent="-228600" defTabSz="914400">
              <a:lnSpc>
                <a:spcPct val="90000"/>
              </a:lnSpc>
              <a:buChar char="•"/>
              <a:defRPr b="1" sz="1800">
                <a:solidFill>
                  <a:srgbClr val="000000"/>
                </a:solidFill>
              </a:defRPr>
            </a:pPr>
            <a:r>
              <a:t>cervix</a:t>
            </a:r>
            <a:r>
              <a:rPr b="0"/>
              <a:t> plunges spasmodically into vagina and pool of semen</a:t>
            </a:r>
            <a:endParaRPr b="0"/>
          </a:p>
          <a:p>
            <a:pPr lvl="2" marL="1143000" indent="-228600" defTabSz="914400">
              <a:lnSpc>
                <a:spcPct val="90000"/>
              </a:lnSpc>
              <a:buChar char="•"/>
              <a:defRPr b="1" sz="1800">
                <a:solidFill>
                  <a:srgbClr val="000000"/>
                </a:solidFill>
              </a:defRPr>
            </a:pPr>
            <a:r>
              <a:t>uterus </a:t>
            </a:r>
            <a:r>
              <a:rPr b="0"/>
              <a:t>exhibits peristaltic contraction</a:t>
            </a:r>
            <a:endParaRPr b="0"/>
          </a:p>
          <a:p>
            <a:pPr lvl="2" marL="1143000" indent="-228600" defTabSz="914400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t>anal and urethral sphincters constrict</a:t>
            </a:r>
          </a:p>
          <a:p>
            <a:pPr lvl="2" marL="1143000" indent="-228600" defTabSz="914400">
              <a:lnSpc>
                <a:spcPct val="90000"/>
              </a:lnSpc>
              <a:buChar char="•"/>
              <a:defRPr b="1" sz="1800">
                <a:solidFill>
                  <a:srgbClr val="000000"/>
                </a:solidFill>
              </a:defRPr>
            </a:pPr>
            <a:r>
              <a:t>paraurethral glands </a:t>
            </a:r>
            <a:r>
              <a:rPr b="0"/>
              <a:t>(homologous to the prostate) sometimes expel copious fluid similar to prostatic fluid (female ejaculation)</a:t>
            </a:r>
            <a:endParaRPr b="0"/>
          </a:p>
          <a:p>
            <a:pPr lvl="2" marL="1143000" indent="-228600" defTabSz="914400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t>tachycardia, hyperventilation</a:t>
            </a:r>
          </a:p>
          <a:p>
            <a:pPr lvl="2" marL="1143000" indent="-228600" defTabSz="914400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t>sometimes women experience </a:t>
            </a:r>
            <a:r>
              <a:rPr b="1"/>
              <a:t>reddish, rash-like flush </a:t>
            </a:r>
            <a:r>
              <a:t>that appears on the lower abdomen, chest, neck, and face</a:t>
            </a:r>
          </a:p>
        </p:txBody>
      </p:sp>
      <p:grpSp>
        <p:nvGrpSpPr>
          <p:cNvPr id="271" name="Group"/>
          <p:cNvGrpSpPr/>
          <p:nvPr/>
        </p:nvGrpSpPr>
        <p:grpSpPr>
          <a:xfrm>
            <a:off x="-74260" y="6205462"/>
            <a:ext cx="12248972" cy="755703"/>
            <a:chOff x="-1" y="0"/>
            <a:chExt cx="12248971" cy="755702"/>
          </a:xfrm>
        </p:grpSpPr>
        <p:sp>
          <p:nvSpPr>
            <p:cNvPr id="267" name="Rectangle"/>
            <p:cNvSpPr/>
            <p:nvPr/>
          </p:nvSpPr>
          <p:spPr>
            <a:xfrm>
              <a:off x="2797115" y="18572"/>
              <a:ext cx="9451856" cy="684194"/>
            </a:xfrm>
            <a:prstGeom prst="rect">
              <a:avLst/>
            </a:prstGeom>
            <a:solidFill>
              <a:srgbClr val="1F497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68" name="Rectangle"/>
            <p:cNvSpPr/>
            <p:nvPr/>
          </p:nvSpPr>
          <p:spPr>
            <a:xfrm>
              <a:off x="58513" y="16861"/>
              <a:ext cx="2922820" cy="738841"/>
            </a:xfrm>
            <a:prstGeom prst="rect">
              <a:avLst/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pic>
          <p:nvPicPr>
            <p:cNvPr id="269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-1"/>
              <a:ext cx="704329" cy="613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0" name="Al-Farabi Kazakh National University…"/>
            <p:cNvSpPr txBox="1"/>
            <p:nvPr/>
          </p:nvSpPr>
          <p:spPr>
            <a:xfrm>
              <a:off x="696109" y="153868"/>
              <a:ext cx="2223691" cy="464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Al-Farabi Kazakh National University</a:t>
              </a:r>
            </a:p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Higher School of Medicine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lide Number"/>
          <p:cNvSpPr txBox="1"/>
          <p:nvPr>
            <p:ph type="sldNum" sz="quarter" idx="4294967295"/>
          </p:nvPr>
        </p:nvSpPr>
        <p:spPr>
          <a:xfrm>
            <a:off x="8940975" y="6324600"/>
            <a:ext cx="38666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t"/>
          <a:lstStyle>
            <a:lvl1pPr algn="l" defTabSz="914400">
              <a:defRPr sz="2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4" name="Female Sexual Response"/>
          <p:cNvSpPr txBox="1"/>
          <p:nvPr>
            <p:ph type="title" idx="4294967295"/>
          </p:nvPr>
        </p:nvSpPr>
        <p:spPr>
          <a:xfrm>
            <a:off x="469898" y="25398"/>
            <a:ext cx="9144004" cy="1143004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b="1"/>
            </a:lvl1pPr>
          </a:lstStyle>
          <a:p>
            <a:pPr/>
            <a:r>
              <a:t>Female Sexual Response</a:t>
            </a:r>
            <a:endParaRPr b="0" sz="1200"/>
          </a:p>
        </p:txBody>
      </p:sp>
      <p:sp>
        <p:nvSpPr>
          <p:cNvPr id="275" name="resolution…"/>
          <p:cNvSpPr txBox="1"/>
          <p:nvPr>
            <p:ph type="body" idx="4294967295"/>
          </p:nvPr>
        </p:nvSpPr>
        <p:spPr>
          <a:xfrm>
            <a:off x="104328" y="723900"/>
            <a:ext cx="8659665" cy="5410200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 defTabSz="914400">
              <a:lnSpc>
                <a:spcPct val="90000"/>
              </a:lnSpc>
              <a:spcBef>
                <a:spcPts val="400"/>
              </a:spcBef>
              <a:buSzTx/>
              <a:buNone/>
              <a:defRPr b="1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914400">
              <a:lnSpc>
                <a:spcPct val="90000"/>
              </a:lnSpc>
              <a:spcBef>
                <a:spcPts val="400"/>
              </a:spcBef>
              <a:buSzTx/>
              <a:buNone/>
              <a:defRPr b="1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800"/>
          </a:p>
          <a:p>
            <a:pPr defTabSz="914400">
              <a:lnSpc>
                <a:spcPct val="90000"/>
              </a:lnSpc>
              <a:spcBef>
                <a:spcPts val="400"/>
              </a:spcBef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resolution</a:t>
            </a:r>
          </a:p>
          <a:p>
            <a:pPr defTabSz="914400">
              <a:lnSpc>
                <a:spcPct val="90000"/>
              </a:lnSpc>
              <a:spcBef>
                <a:spcPts val="400"/>
              </a:spcBef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defTabSz="914400">
              <a:lnSpc>
                <a:spcPct val="100000"/>
              </a:lnSpc>
              <a:buChar char="●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b="1"/>
              <a:t> uterus </a:t>
            </a:r>
            <a:r>
              <a:t>drops forward to its resting position</a:t>
            </a:r>
          </a:p>
          <a:p>
            <a:pPr lvl="1" defTabSz="914400">
              <a:lnSpc>
                <a:spcPct val="100000"/>
              </a:lnSpc>
              <a:buChar char="●"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orgasmic platform </a:t>
            </a:r>
            <a:r>
              <a:rPr b="0"/>
              <a:t>quickly relaxes</a:t>
            </a:r>
            <a:endParaRPr b="0"/>
          </a:p>
          <a:p>
            <a:pPr lvl="1" defTabSz="914400">
              <a:lnSpc>
                <a:spcPct val="100000"/>
              </a:lnSpc>
              <a:buChar char="●"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flush</a:t>
            </a:r>
            <a:r>
              <a:rPr b="0"/>
              <a:t> disappears quickly </a:t>
            </a:r>
          </a:p>
          <a:p>
            <a:pPr lvl="1" defTabSz="914400">
              <a:lnSpc>
                <a:spcPct val="100000"/>
              </a:lnSpc>
              <a:buChar char="●"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areolae and nipples </a:t>
            </a:r>
            <a:r>
              <a:rPr b="0"/>
              <a:t>undergo rapid detumescence</a:t>
            </a:r>
          </a:p>
          <a:p>
            <a:pPr lvl="1" defTabSz="914400">
              <a:lnSpc>
                <a:spcPct val="100000"/>
              </a:lnSpc>
              <a:buChar char="●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postorgasmic outbreak of </a:t>
            </a:r>
            <a:r>
              <a:rPr b="1"/>
              <a:t>perspiration</a:t>
            </a:r>
          </a:p>
          <a:p>
            <a:pPr lvl="1" defTabSz="914400">
              <a:lnSpc>
                <a:spcPct val="100000"/>
              </a:lnSpc>
              <a:buChar char="●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women do not have </a:t>
            </a:r>
            <a:r>
              <a:rPr b="1"/>
              <a:t>refractory period</a:t>
            </a:r>
          </a:p>
        </p:txBody>
      </p:sp>
      <p:grpSp>
        <p:nvGrpSpPr>
          <p:cNvPr id="280" name="Group"/>
          <p:cNvGrpSpPr/>
          <p:nvPr/>
        </p:nvGrpSpPr>
        <p:grpSpPr>
          <a:xfrm>
            <a:off x="-74260" y="6205462"/>
            <a:ext cx="12248972" cy="755703"/>
            <a:chOff x="-1" y="0"/>
            <a:chExt cx="12248971" cy="755702"/>
          </a:xfrm>
        </p:grpSpPr>
        <p:sp>
          <p:nvSpPr>
            <p:cNvPr id="276" name="Rectangle"/>
            <p:cNvSpPr/>
            <p:nvPr/>
          </p:nvSpPr>
          <p:spPr>
            <a:xfrm>
              <a:off x="2797115" y="18572"/>
              <a:ext cx="9451856" cy="684194"/>
            </a:xfrm>
            <a:prstGeom prst="rect">
              <a:avLst/>
            </a:prstGeom>
            <a:solidFill>
              <a:srgbClr val="1F497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77" name="Rectangle"/>
            <p:cNvSpPr/>
            <p:nvPr/>
          </p:nvSpPr>
          <p:spPr>
            <a:xfrm>
              <a:off x="58513" y="16861"/>
              <a:ext cx="2922820" cy="738841"/>
            </a:xfrm>
            <a:prstGeom prst="rect">
              <a:avLst/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pic>
          <p:nvPicPr>
            <p:cNvPr id="278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-1"/>
              <a:ext cx="704329" cy="613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Al-Farabi Kazakh National University…"/>
            <p:cNvSpPr txBox="1"/>
            <p:nvPr/>
          </p:nvSpPr>
          <p:spPr>
            <a:xfrm>
              <a:off x="696109" y="153868"/>
              <a:ext cx="2223691" cy="464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Al-Farabi Kazakh National University</a:t>
              </a:r>
            </a:p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Higher School of Medicine</a:t>
              </a:r>
            </a:p>
          </p:txBody>
        </p:sp>
      </p:grpSp>
      <p:grpSp>
        <p:nvGrpSpPr>
          <p:cNvPr id="286" name="Group"/>
          <p:cNvGrpSpPr/>
          <p:nvPr/>
        </p:nvGrpSpPr>
        <p:grpSpPr>
          <a:xfrm>
            <a:off x="183991" y="4638861"/>
            <a:ext cx="980383" cy="1007351"/>
            <a:chOff x="0" y="-1"/>
            <a:chExt cx="980382" cy="1007350"/>
          </a:xfrm>
        </p:grpSpPr>
        <p:sp>
          <p:nvSpPr>
            <p:cNvPr id="281" name="Oval"/>
            <p:cNvSpPr/>
            <p:nvPr/>
          </p:nvSpPr>
          <p:spPr>
            <a:xfrm>
              <a:off x="-1" y="-2"/>
              <a:ext cx="980383" cy="1007352"/>
            </a:xfrm>
            <a:prstGeom prst="ellipse">
              <a:avLst/>
            </a:prstGeom>
            <a:solidFill>
              <a:srgbClr val="9715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>
                  <a:solidFill>
                    <a:srgbClr val="F1F1F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82" name="Oval"/>
            <p:cNvSpPr/>
            <p:nvPr/>
          </p:nvSpPr>
          <p:spPr>
            <a:xfrm>
              <a:off x="165066" y="169588"/>
              <a:ext cx="650367" cy="668157"/>
            </a:xfrm>
            <a:prstGeom prst="ellipse">
              <a:avLst/>
            </a:prstGeom>
            <a:solidFill>
              <a:srgbClr val="B13B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>
                  <a:solidFill>
                    <a:srgbClr val="F1F1F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grpSp>
          <p:nvGrpSpPr>
            <p:cNvPr id="285" name="Group"/>
            <p:cNvGrpSpPr/>
            <p:nvPr/>
          </p:nvGrpSpPr>
          <p:grpSpPr>
            <a:xfrm>
              <a:off x="142131" y="146025"/>
              <a:ext cx="696267" cy="715342"/>
              <a:chOff x="0" y="0"/>
              <a:chExt cx="696266" cy="715341"/>
            </a:xfrm>
          </p:grpSpPr>
          <p:sp>
            <p:nvSpPr>
              <p:cNvPr id="283" name="Rectangle"/>
              <p:cNvSpPr/>
              <p:nvPr/>
            </p:nvSpPr>
            <p:spPr>
              <a:xfrm>
                <a:off x="-1" y="-1"/>
                <a:ext cx="696263" cy="715336"/>
              </a:xfrm>
              <a:prstGeom prst="rect">
                <a:avLst/>
              </a:prstGeom>
              <a:solidFill>
                <a:srgbClr val="971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>
                  <a:defRPr sz="1200"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</a:p>
            </p:txBody>
          </p:sp>
          <p:pic>
            <p:nvPicPr>
              <p:cNvPr id="284" name="image3.png" descr="image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" y="-1"/>
                <a:ext cx="696264" cy="7153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287" name="list the key difference between male and female sexual response?"/>
          <p:cNvSpPr txBox="1"/>
          <p:nvPr/>
        </p:nvSpPr>
        <p:spPr>
          <a:xfrm>
            <a:off x="1433179" y="5046885"/>
            <a:ext cx="6667918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1480" indent="-411480">
              <a:spcBef>
                <a:spcPts val="500"/>
              </a:spcBef>
              <a:buSzPct val="100000"/>
              <a:buChar char="•"/>
              <a:defRPr b="1" sz="2400"/>
            </a:lvl1pPr>
          </a:lstStyle>
          <a:p>
            <a:pPr/>
            <a:r>
              <a:t>list the key difference between male and female sexual response?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-4175" y="872738"/>
            <a:ext cx="9152350" cy="4920639"/>
          </a:xfrm>
          <a:prstGeom prst="rect">
            <a:avLst/>
          </a:prstGeom>
          <a:solidFill>
            <a:srgbClr val="1837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1F1F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290" name="Reference:…"/>
          <p:cNvSpPr txBox="1"/>
          <p:nvPr/>
        </p:nvSpPr>
        <p:spPr>
          <a:xfrm>
            <a:off x="249700" y="1425763"/>
            <a:ext cx="8644600" cy="4006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38" tIns="38138" rIns="38138" bIns="38138" anchor="ctr">
            <a:spAutoFit/>
          </a:bodyPr>
          <a:lstStyle/>
          <a:p>
            <a:pPr marL="403277" indent="-403277">
              <a:lnSpc>
                <a:spcPct val="150000"/>
              </a:lnSpc>
              <a:spcBef>
                <a:spcPts val="1500"/>
              </a:spcBef>
              <a:buSzPct val="100000"/>
              <a:buChar char="◆"/>
              <a:defRPr b="1" sz="7000">
                <a:solidFill>
                  <a:srgbClr val="F1F1F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sz="3700"/>
              <a:t>Reference: </a:t>
            </a:r>
            <a:endParaRPr sz="3700"/>
          </a:p>
          <a:p>
            <a:pPr marL="403277" indent="-403277">
              <a:lnSpc>
                <a:spcPct val="150000"/>
              </a:lnSpc>
              <a:spcBef>
                <a:spcPts val="1500"/>
              </a:spcBef>
              <a:buSzPct val="100000"/>
              <a:buChar char="◆"/>
              <a:defRPr b="1" sz="2400">
                <a:solidFill>
                  <a:srgbClr val="F1F1F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Saladin, Anatomy &amp; Physiology, McGraw Hill, New York,2018</a:t>
            </a:r>
          </a:p>
          <a:p>
            <a:pPr marL="403277" indent="-403277">
              <a:lnSpc>
                <a:spcPct val="150000"/>
              </a:lnSpc>
              <a:spcBef>
                <a:spcPts val="1500"/>
              </a:spcBef>
              <a:buSzPct val="100000"/>
              <a:buChar char="◆"/>
              <a:defRPr b="1" sz="2400">
                <a:solidFill>
                  <a:srgbClr val="F1F1F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National center for case study teaching in science. https://sciencecases.lib.buffalo.edu/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EARNING OUTCOMES"/>
          <p:cNvSpPr txBox="1"/>
          <p:nvPr>
            <p:ph type="title"/>
          </p:nvPr>
        </p:nvSpPr>
        <p:spPr>
          <a:xfrm>
            <a:off x="311698" y="273570"/>
            <a:ext cx="8520604" cy="572712"/>
          </a:xfrm>
          <a:prstGeom prst="rect">
            <a:avLst/>
          </a:prstGeom>
        </p:spPr>
        <p:txBody>
          <a:bodyPr/>
          <a:lstStyle>
            <a:lvl1pPr algn="ctr" defTabSz="902208">
              <a:defRPr b="1" sz="2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LEARNING OUTCOMES</a:t>
            </a:r>
          </a:p>
        </p:txBody>
      </p:sp>
      <p:sp>
        <p:nvSpPr>
          <p:cNvPr id="61" name="As a result of the lesson you will be able to:…"/>
          <p:cNvSpPr txBox="1"/>
          <p:nvPr>
            <p:ph type="body" idx="1"/>
          </p:nvPr>
        </p:nvSpPr>
        <p:spPr>
          <a:xfrm>
            <a:off x="311698" y="1073096"/>
            <a:ext cx="8520604" cy="4387047"/>
          </a:xfrm>
          <a:prstGeom prst="rect">
            <a:avLst/>
          </a:prstGeom>
        </p:spPr>
        <p:txBody>
          <a:bodyPr/>
          <a:lstStyle/>
          <a:p>
            <a:pPr marL="0" indent="0" algn="just" defTabSz="815128">
              <a:lnSpc>
                <a:spcPct val="100000"/>
              </a:lnSpc>
              <a:buSzTx/>
              <a:buNone/>
              <a:defRPr b="1" sz="15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As a result of the lesson you will be able to:</a:t>
            </a:r>
          </a:p>
          <a:p>
            <a:pPr marL="0" indent="0" algn="just" defTabSz="815128">
              <a:lnSpc>
                <a:spcPct val="100000"/>
              </a:lnSpc>
              <a:buSzTx/>
              <a:buNone/>
              <a:defRPr b="1" sz="15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marL="382089" indent="-305670" algn="just" defTabSz="815128">
              <a:lnSpc>
                <a:spcPct val="100000"/>
              </a:lnSpc>
              <a:spcBef>
                <a:spcPts val="1800"/>
              </a:spcBef>
              <a:buFont typeface="Georgia"/>
              <a:buChar char="❏"/>
              <a:defRPr b="1" i="1" sz="15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describe the process of egg production (oogenesis); </a:t>
            </a:r>
          </a:p>
          <a:p>
            <a:pPr marL="382089" indent="-305670" algn="just" defTabSz="815128">
              <a:lnSpc>
                <a:spcPct val="100000"/>
              </a:lnSpc>
              <a:spcBef>
                <a:spcPts val="1800"/>
              </a:spcBef>
              <a:buFont typeface="Georgia"/>
              <a:buChar char="❏"/>
              <a:defRPr b="1" i="1" sz="15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describe changes in the ovarian follicles (folliculogenesis) in relation to oogenesis; </a:t>
            </a:r>
          </a:p>
          <a:p>
            <a:pPr marL="382089" indent="-305670" algn="just" defTabSz="815128">
              <a:lnSpc>
                <a:spcPct val="100000"/>
              </a:lnSpc>
              <a:spcBef>
                <a:spcPts val="1800"/>
              </a:spcBef>
              <a:buFont typeface="Georgia"/>
              <a:buChar char="❏"/>
              <a:defRPr b="1" i="1" sz="15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describe the hormonal events that regulate the ovarian cycle; </a:t>
            </a:r>
          </a:p>
          <a:p>
            <a:pPr marL="382089" indent="-305670" algn="just" defTabSz="815128">
              <a:lnSpc>
                <a:spcPct val="100000"/>
              </a:lnSpc>
              <a:spcBef>
                <a:spcPts val="1800"/>
              </a:spcBef>
              <a:buFont typeface="Georgia"/>
              <a:buChar char="❏"/>
              <a:defRPr b="1" i="1" sz="15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describe how the uterus changes during the menstrual cycle;</a:t>
            </a:r>
          </a:p>
          <a:p>
            <a:pPr marL="382089" indent="-305670" algn="just" defTabSz="815128">
              <a:lnSpc>
                <a:spcPct val="100000"/>
              </a:lnSpc>
              <a:spcBef>
                <a:spcPts val="1800"/>
              </a:spcBef>
              <a:buFont typeface="Georgia"/>
              <a:buChar char="❏"/>
              <a:defRPr b="1" i="1" sz="15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construct a chart of the phases of the monthly sexual cycle showing the hormonal, ovarian, and uterine events of each phase.</a:t>
            </a:r>
          </a:p>
          <a:p>
            <a:pPr marL="382089" indent="-305670" algn="just" defTabSz="815128">
              <a:lnSpc>
                <a:spcPct val="100000"/>
              </a:lnSpc>
              <a:spcBef>
                <a:spcPts val="1800"/>
              </a:spcBef>
              <a:buFont typeface="Georgia"/>
              <a:buChar char="❏"/>
              <a:defRPr b="1" i="1" sz="15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describe the female sexual response at each phase of intercourse;</a:t>
            </a:r>
            <a:endParaRPr sz="948"/>
          </a:p>
          <a:p>
            <a:pPr marL="382089" indent="-305670" algn="just" defTabSz="815128">
              <a:lnSpc>
                <a:spcPct val="100000"/>
              </a:lnSpc>
              <a:spcBef>
                <a:spcPts val="1800"/>
              </a:spcBef>
              <a:buFont typeface="Georgia"/>
              <a:buChar char="❏"/>
              <a:defRPr b="1" i="1" sz="15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compare and contrast the female and male sexual responses. </a:t>
            </a:r>
          </a:p>
        </p:txBody>
      </p:sp>
      <p:sp>
        <p:nvSpPr>
          <p:cNvPr id="62" name="Rectangle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4F4F4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63" name="Rectangle"/>
          <p:cNvSpPr/>
          <p:nvPr/>
        </p:nvSpPr>
        <p:spPr>
          <a:xfrm>
            <a:off x="3667581" y="5686957"/>
            <a:ext cx="4765293" cy="5706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4F4F4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grpSp>
        <p:nvGrpSpPr>
          <p:cNvPr id="68" name="Group"/>
          <p:cNvGrpSpPr/>
          <p:nvPr/>
        </p:nvGrpSpPr>
        <p:grpSpPr>
          <a:xfrm>
            <a:off x="-74260" y="6205462"/>
            <a:ext cx="12248972" cy="755703"/>
            <a:chOff x="-1" y="0"/>
            <a:chExt cx="12248971" cy="755702"/>
          </a:xfrm>
        </p:grpSpPr>
        <p:sp>
          <p:nvSpPr>
            <p:cNvPr id="64" name="Rectangle"/>
            <p:cNvSpPr/>
            <p:nvPr/>
          </p:nvSpPr>
          <p:spPr>
            <a:xfrm>
              <a:off x="2797115" y="18572"/>
              <a:ext cx="9451856" cy="684194"/>
            </a:xfrm>
            <a:prstGeom prst="rect">
              <a:avLst/>
            </a:prstGeom>
            <a:solidFill>
              <a:srgbClr val="1F497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5" name="Rectangle"/>
            <p:cNvSpPr/>
            <p:nvPr/>
          </p:nvSpPr>
          <p:spPr>
            <a:xfrm>
              <a:off x="58513" y="16861"/>
              <a:ext cx="2922820" cy="738841"/>
            </a:xfrm>
            <a:prstGeom prst="rect">
              <a:avLst/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pic>
          <p:nvPicPr>
            <p:cNvPr id="66" name="image1.png" descr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704329" cy="613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" name="Al-Farabi Kazakh National University…"/>
            <p:cNvSpPr txBox="1"/>
            <p:nvPr/>
          </p:nvSpPr>
          <p:spPr>
            <a:xfrm>
              <a:off x="696109" y="153868"/>
              <a:ext cx="2223691" cy="464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Al-Farabi Kazakh National University</a:t>
              </a:r>
            </a:p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Higher School of Medicine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" grpId="1"/>
      <p:bldP build="whole" bldLvl="1" animBg="1" rev="0" advAuto="0" spid="6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4294967295"/>
          </p:nvPr>
        </p:nvSpPr>
        <p:spPr>
          <a:xfrm>
            <a:off x="8940975" y="6324600"/>
            <a:ext cx="245400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t"/>
          <a:lstStyle>
            <a:lvl1pPr algn="l" defTabSz="914400">
              <a:defRPr sz="2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1" name="Introduction"/>
          <p:cNvSpPr txBox="1"/>
          <p:nvPr>
            <p:ph type="title" idx="4294967295"/>
          </p:nvPr>
        </p:nvSpPr>
        <p:spPr>
          <a:xfrm>
            <a:off x="-2717802" y="190498"/>
            <a:ext cx="9144004" cy="1143004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b="1"/>
            </a:lvl1pPr>
          </a:lstStyle>
          <a:p>
            <a:pPr/>
            <a:r>
              <a:t>Introduction</a:t>
            </a:r>
            <a:endParaRPr b="0" sz="1200"/>
          </a:p>
        </p:txBody>
      </p:sp>
      <p:sp>
        <p:nvSpPr>
          <p:cNvPr id="72" name="reproductive cycle…"/>
          <p:cNvSpPr txBox="1"/>
          <p:nvPr>
            <p:ph type="body" idx="4294967295"/>
          </p:nvPr>
        </p:nvSpPr>
        <p:spPr>
          <a:xfrm>
            <a:off x="381000" y="723900"/>
            <a:ext cx="8839200" cy="5410200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1" marL="1171575" indent="-714375" defTabSz="914400">
              <a:lnSpc>
                <a:spcPct val="80000"/>
              </a:lnSpc>
              <a:buChar char="–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1171575" indent="-714375" defTabSz="914400">
              <a:lnSpc>
                <a:spcPct val="80000"/>
              </a:lnSpc>
              <a:buChar char="–"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342900" indent="-342900" defTabSz="914400">
              <a:lnSpc>
                <a:spcPct val="80000"/>
              </a:lnSpc>
              <a:spcBef>
                <a:spcPts val="500"/>
              </a:spcBef>
              <a:buChar char="•"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reproductive cycle </a:t>
            </a:r>
          </a:p>
          <a:p>
            <a:pPr marL="571499" indent="-457199" defTabSz="914400">
              <a:lnSpc>
                <a:spcPct val="80000"/>
              </a:lnSpc>
              <a:spcBef>
                <a:spcPts val="500"/>
              </a:spcBef>
              <a:buChar char="○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sequence of events from fertilization to giving birth and returning to a state of fertility </a:t>
            </a:r>
          </a:p>
          <a:p>
            <a:pPr marL="342900" indent="-342900" defTabSz="914400">
              <a:lnSpc>
                <a:spcPct val="100000"/>
              </a:lnSpc>
              <a:spcBef>
                <a:spcPts val="500"/>
              </a:spcBef>
              <a:buChar char="•"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sexual cycle </a:t>
            </a:r>
          </a:p>
          <a:p>
            <a:pPr marL="571499" indent="-457199" defTabSz="914400">
              <a:lnSpc>
                <a:spcPct val="100000"/>
              </a:lnSpc>
              <a:spcBef>
                <a:spcPts val="500"/>
              </a:spcBef>
              <a:buChar char="○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events that recur every month when pregnancy does not intervene. </a:t>
            </a:r>
          </a:p>
          <a:p>
            <a:pPr marL="571499" indent="-457199" defTabSz="914400">
              <a:lnSpc>
                <a:spcPct val="100000"/>
              </a:lnSpc>
              <a:spcBef>
                <a:spcPts val="500"/>
              </a:spcBef>
              <a:buChar char="○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controlled by shifting patterns of hormone secretion</a:t>
            </a:r>
          </a:p>
          <a:p>
            <a:pPr lvl="1" marL="778328" indent="-181427" defTabSz="914400">
              <a:lnSpc>
                <a:spcPct val="100000"/>
              </a:lnSpc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defTabSz="914400">
              <a:lnSpc>
                <a:spcPct val="100000"/>
              </a:lnSpc>
              <a:buChar char="○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ovarian cycle</a:t>
            </a:r>
            <a:r>
              <a:t> - events in ovaries</a:t>
            </a:r>
          </a:p>
          <a:p>
            <a:pPr lvl="2" marL="1235527" indent="-181427" defTabSz="914400">
              <a:lnSpc>
                <a:spcPct val="100000"/>
              </a:lnSpc>
              <a:buChar char="○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defTabSz="914400">
              <a:lnSpc>
                <a:spcPct val="100000"/>
              </a:lnSpc>
              <a:buChar char="○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menstrual cycle</a:t>
            </a:r>
            <a:r>
              <a:t> -  parallel changes in uterus clitoris</a:t>
            </a:r>
          </a:p>
          <a:p>
            <a:pPr lvl="1" marL="778328" indent="-181427" defTabSz="914400">
              <a:lnSpc>
                <a:spcPct val="100000"/>
              </a:lnSpc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77" name="Group"/>
          <p:cNvGrpSpPr/>
          <p:nvPr/>
        </p:nvGrpSpPr>
        <p:grpSpPr>
          <a:xfrm>
            <a:off x="-74260" y="6205462"/>
            <a:ext cx="12248972" cy="755703"/>
            <a:chOff x="-1" y="0"/>
            <a:chExt cx="12248971" cy="755702"/>
          </a:xfrm>
        </p:grpSpPr>
        <p:sp>
          <p:nvSpPr>
            <p:cNvPr id="73" name="Rectangle"/>
            <p:cNvSpPr/>
            <p:nvPr/>
          </p:nvSpPr>
          <p:spPr>
            <a:xfrm>
              <a:off x="2797115" y="18572"/>
              <a:ext cx="9451856" cy="684194"/>
            </a:xfrm>
            <a:prstGeom prst="rect">
              <a:avLst/>
            </a:prstGeom>
            <a:solidFill>
              <a:srgbClr val="1F497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74" name="Rectangle"/>
            <p:cNvSpPr/>
            <p:nvPr/>
          </p:nvSpPr>
          <p:spPr>
            <a:xfrm>
              <a:off x="58513" y="16861"/>
              <a:ext cx="2922820" cy="738841"/>
            </a:xfrm>
            <a:prstGeom prst="rect">
              <a:avLst/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pic>
          <p:nvPicPr>
            <p:cNvPr id="75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-1"/>
              <a:ext cx="704329" cy="613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" name="Al-Farabi Kazakh National University…"/>
            <p:cNvSpPr txBox="1"/>
            <p:nvPr/>
          </p:nvSpPr>
          <p:spPr>
            <a:xfrm>
              <a:off x="696109" y="153868"/>
              <a:ext cx="2223691" cy="464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Al-Farabi Kazakh National University</a:t>
              </a:r>
            </a:p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Higher School of Medicine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/>
          <p:nvPr>
            <p:ph type="sldNum" sz="quarter" idx="4294967295"/>
          </p:nvPr>
        </p:nvSpPr>
        <p:spPr>
          <a:xfrm>
            <a:off x="8940975" y="6324600"/>
            <a:ext cx="245400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t"/>
          <a:lstStyle>
            <a:lvl1pPr algn="l" defTabSz="914400">
              <a:defRPr sz="2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0" name="Oogenesis"/>
          <p:cNvSpPr txBox="1"/>
          <p:nvPr>
            <p:ph type="title" idx="4294967295"/>
          </p:nvPr>
        </p:nvSpPr>
        <p:spPr>
          <a:xfrm>
            <a:off x="-2590802" y="12698"/>
            <a:ext cx="9144004" cy="1143004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b="1"/>
            </a:lvl1pPr>
          </a:lstStyle>
          <a:p>
            <a:pPr/>
            <a:r>
              <a:t>Oogenesis</a:t>
            </a:r>
          </a:p>
        </p:txBody>
      </p:sp>
      <p:sp>
        <p:nvSpPr>
          <p:cNvPr id="81" name="egg production…"/>
          <p:cNvSpPr txBox="1"/>
          <p:nvPr>
            <p:ph type="body" idx="4294967295"/>
          </p:nvPr>
        </p:nvSpPr>
        <p:spPr>
          <a:xfrm>
            <a:off x="358328" y="1041400"/>
            <a:ext cx="8198744" cy="5410200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411480" indent="-411480" defTabSz="914400">
              <a:lnSpc>
                <a:spcPct val="100000"/>
              </a:lnSpc>
              <a:spcBef>
                <a:spcPts val="500"/>
              </a:spcBef>
              <a:buChar char="•"/>
              <a:defRPr b="1">
                <a:solidFill>
                  <a:srgbClr val="000000"/>
                </a:solidFill>
              </a:defRPr>
            </a:pPr>
            <a:r>
              <a:rPr b="0"/>
              <a:t>egg production</a:t>
            </a:r>
            <a:endParaRPr b="0"/>
          </a:p>
          <a:p>
            <a:pPr marL="411480" indent="-411480" defTabSz="914400">
              <a:lnSpc>
                <a:spcPct val="100000"/>
              </a:lnSpc>
              <a:spcBef>
                <a:spcPts val="500"/>
              </a:spcBef>
              <a:buChar char="•"/>
              <a:defRPr b="1">
                <a:solidFill>
                  <a:srgbClr val="000000"/>
                </a:solidFill>
              </a:defRPr>
            </a:pPr>
            <a:r>
              <a:t>egg</a:t>
            </a:r>
            <a:r>
              <a:rPr b="0"/>
              <a:t>, or </a:t>
            </a:r>
            <a:r>
              <a:t>ovum</a:t>
            </a:r>
            <a:r>
              <a:rPr b="0"/>
              <a:t> – any stage from the primary oocyte to the time of fertilization</a:t>
            </a:r>
            <a:endParaRPr b="0"/>
          </a:p>
          <a:p>
            <a:pPr lvl="1" marL="742950" indent="-285750" defTabSz="914400">
              <a:lnSpc>
                <a:spcPct val="90000"/>
              </a:lnSpc>
              <a:buChar char="–"/>
              <a:defRPr sz="2000">
                <a:solidFill>
                  <a:srgbClr val="000000"/>
                </a:solidFill>
              </a:defRPr>
            </a:pPr>
            <a:r>
              <a:t>produces </a:t>
            </a:r>
            <a:r>
              <a:rPr b="1"/>
              <a:t>haploid gametes </a:t>
            </a:r>
          </a:p>
          <a:p>
            <a:pPr lvl="1" marL="742950" indent="-285750" defTabSz="914400">
              <a:lnSpc>
                <a:spcPct val="90000"/>
              </a:lnSpc>
              <a:buChar char="–"/>
              <a:defRPr sz="2000">
                <a:solidFill>
                  <a:srgbClr val="000000"/>
                </a:solidFill>
              </a:defRPr>
            </a:pPr>
            <a:r>
              <a:t>accompanied by cyclic changes in hormone secretion</a:t>
            </a:r>
          </a:p>
          <a:p>
            <a:pPr lvl="1" marL="742950" indent="-285750" defTabSz="914400">
              <a:lnSpc>
                <a:spcPct val="90000"/>
              </a:lnSpc>
              <a:buChar char="–"/>
              <a:defRPr sz="2000">
                <a:solidFill>
                  <a:srgbClr val="000000"/>
                </a:solidFill>
              </a:defRPr>
            </a:pPr>
            <a:r>
              <a:t>cyclic changes in histological structure of the ovaries and uterus</a:t>
            </a:r>
          </a:p>
          <a:p>
            <a:pPr marL="411480" indent="-411480" defTabSz="914400">
              <a:lnSpc>
                <a:spcPct val="100000"/>
              </a:lnSpc>
              <a:spcBef>
                <a:spcPts val="500"/>
              </a:spcBef>
              <a:buChar char="•"/>
              <a:defRPr b="1">
                <a:solidFill>
                  <a:srgbClr val="000000"/>
                </a:solidFill>
              </a:defRPr>
            </a:pPr>
            <a:r>
              <a:rPr b="0"/>
              <a:t>Difference between Spermatogenesis and Oogenesis </a:t>
            </a:r>
          </a:p>
        </p:txBody>
      </p:sp>
      <p:grpSp>
        <p:nvGrpSpPr>
          <p:cNvPr id="86" name="Group"/>
          <p:cNvGrpSpPr/>
          <p:nvPr/>
        </p:nvGrpSpPr>
        <p:grpSpPr>
          <a:xfrm>
            <a:off x="-74260" y="6205462"/>
            <a:ext cx="12248972" cy="755703"/>
            <a:chOff x="-1" y="0"/>
            <a:chExt cx="12248971" cy="755702"/>
          </a:xfrm>
        </p:grpSpPr>
        <p:sp>
          <p:nvSpPr>
            <p:cNvPr id="82" name="Rectangle"/>
            <p:cNvSpPr/>
            <p:nvPr/>
          </p:nvSpPr>
          <p:spPr>
            <a:xfrm>
              <a:off x="2797115" y="18572"/>
              <a:ext cx="9451856" cy="684194"/>
            </a:xfrm>
            <a:prstGeom prst="rect">
              <a:avLst/>
            </a:prstGeom>
            <a:solidFill>
              <a:srgbClr val="1F497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83" name="Rectangle"/>
            <p:cNvSpPr/>
            <p:nvPr/>
          </p:nvSpPr>
          <p:spPr>
            <a:xfrm>
              <a:off x="58513" y="16861"/>
              <a:ext cx="2922820" cy="738841"/>
            </a:xfrm>
            <a:prstGeom prst="rect">
              <a:avLst/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pic>
          <p:nvPicPr>
            <p:cNvPr id="84" name="image1.png" descr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704329" cy="613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" name="Al-Farabi Kazakh National University…"/>
            <p:cNvSpPr txBox="1"/>
            <p:nvPr/>
          </p:nvSpPr>
          <p:spPr>
            <a:xfrm>
              <a:off x="696109" y="153868"/>
              <a:ext cx="2223691" cy="464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Al-Farabi Kazakh National University</a:t>
              </a:r>
            </a:p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Higher School of Medicine</a:t>
              </a:r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183991" y="4308661"/>
            <a:ext cx="980383" cy="1007351"/>
            <a:chOff x="0" y="-1"/>
            <a:chExt cx="980382" cy="1007350"/>
          </a:xfrm>
        </p:grpSpPr>
        <p:sp>
          <p:nvSpPr>
            <p:cNvPr id="87" name="Oval"/>
            <p:cNvSpPr/>
            <p:nvPr/>
          </p:nvSpPr>
          <p:spPr>
            <a:xfrm>
              <a:off x="-1" y="-2"/>
              <a:ext cx="980383" cy="1007352"/>
            </a:xfrm>
            <a:prstGeom prst="ellipse">
              <a:avLst/>
            </a:prstGeom>
            <a:solidFill>
              <a:srgbClr val="9715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>
                  <a:solidFill>
                    <a:srgbClr val="F1F1F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88" name="Oval"/>
            <p:cNvSpPr/>
            <p:nvPr/>
          </p:nvSpPr>
          <p:spPr>
            <a:xfrm>
              <a:off x="165066" y="169588"/>
              <a:ext cx="650367" cy="668157"/>
            </a:xfrm>
            <a:prstGeom prst="ellipse">
              <a:avLst/>
            </a:prstGeom>
            <a:solidFill>
              <a:srgbClr val="B13B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>
                  <a:solidFill>
                    <a:srgbClr val="F1F1F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grpSp>
          <p:nvGrpSpPr>
            <p:cNvPr id="91" name="Group"/>
            <p:cNvGrpSpPr/>
            <p:nvPr/>
          </p:nvGrpSpPr>
          <p:grpSpPr>
            <a:xfrm>
              <a:off x="142131" y="146025"/>
              <a:ext cx="696267" cy="715342"/>
              <a:chOff x="0" y="0"/>
              <a:chExt cx="696266" cy="715341"/>
            </a:xfrm>
          </p:grpSpPr>
          <p:sp>
            <p:nvSpPr>
              <p:cNvPr id="89" name="Rectangle"/>
              <p:cNvSpPr/>
              <p:nvPr/>
            </p:nvSpPr>
            <p:spPr>
              <a:xfrm>
                <a:off x="-1" y="-1"/>
                <a:ext cx="696263" cy="715336"/>
              </a:xfrm>
              <a:prstGeom prst="rect">
                <a:avLst/>
              </a:prstGeom>
              <a:solidFill>
                <a:srgbClr val="971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>
                  <a:defRPr sz="1200"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</a:p>
            </p:txBody>
          </p:sp>
          <p:pic>
            <p:nvPicPr>
              <p:cNvPr id="90" name="image3.png" descr="image3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" y="-1"/>
                <a:ext cx="696264" cy="7153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93" name="Lets watch the  video and list the key difference"/>
          <p:cNvSpPr txBox="1"/>
          <p:nvPr/>
        </p:nvSpPr>
        <p:spPr>
          <a:xfrm>
            <a:off x="1232361" y="4767485"/>
            <a:ext cx="752114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11480" indent="-411480">
              <a:spcBef>
                <a:spcPts val="500"/>
              </a:spcBef>
              <a:buSzPct val="100000"/>
              <a:buChar char="•"/>
              <a:defRPr b="1" sz="2400"/>
            </a:lvl1pPr>
          </a:lstStyle>
          <a:p>
            <a:pPr/>
            <a:r>
              <a:t>Lets watch the  video and list the key difference </a:t>
            </a:r>
          </a:p>
        </p:txBody>
      </p:sp>
      <p:sp>
        <p:nvSpPr>
          <p:cNvPr id="94" name="https://www.youtube.com/watch?time_continue=6&amp;v=vsiZOHernd0&amp;feature=emb_logo"/>
          <p:cNvSpPr txBox="1"/>
          <p:nvPr/>
        </p:nvSpPr>
        <p:spPr>
          <a:xfrm>
            <a:off x="1382501" y="3522054"/>
            <a:ext cx="6150398" cy="6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https://www.youtube.com/watch?time_continue=6&amp;v=vsiZOHernd0&amp;feature=emb_logo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"/>
          <p:cNvSpPr txBox="1"/>
          <p:nvPr>
            <p:ph type="sldNum" sz="quarter" idx="4294967295"/>
          </p:nvPr>
        </p:nvSpPr>
        <p:spPr>
          <a:xfrm>
            <a:off x="8940975" y="6324600"/>
            <a:ext cx="245400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t"/>
          <a:lstStyle>
            <a:lvl1pPr algn="l" defTabSz="914400">
              <a:defRPr sz="2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9" name="Folliculogenesis"/>
          <p:cNvSpPr txBox="1"/>
          <p:nvPr>
            <p:ph type="title" idx="4294967295"/>
          </p:nvPr>
        </p:nvSpPr>
        <p:spPr>
          <a:xfrm>
            <a:off x="-2590802" y="12698"/>
            <a:ext cx="9144004" cy="1143004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b="1"/>
            </a:lvl1pPr>
          </a:lstStyle>
          <a:p>
            <a:pPr/>
            <a:r>
              <a:t>Folliculogenesis</a:t>
            </a:r>
          </a:p>
        </p:txBody>
      </p:sp>
      <p:sp>
        <p:nvSpPr>
          <p:cNvPr id="100" name="The development of the follicles around the egg than undergoes oogenesis…"/>
          <p:cNvSpPr txBox="1"/>
          <p:nvPr>
            <p:ph type="body" idx="4294967295"/>
          </p:nvPr>
        </p:nvSpPr>
        <p:spPr>
          <a:xfrm>
            <a:off x="472628" y="723899"/>
            <a:ext cx="8198744" cy="5410201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 defTabSz="612648">
              <a:lnSpc>
                <a:spcPct val="80000"/>
              </a:lnSpc>
              <a:spcBef>
                <a:spcPts val="300"/>
              </a:spcBef>
              <a:buSzTx/>
              <a:buNone/>
              <a:defRPr b="1"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612648">
              <a:lnSpc>
                <a:spcPct val="80000"/>
              </a:lnSpc>
              <a:spcBef>
                <a:spcPts val="300"/>
              </a:spcBef>
              <a:buSzTx/>
              <a:buNone/>
              <a:defRPr b="1"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development of the follicles around the egg than undergoes oogenesis</a:t>
            </a:r>
            <a:endParaRPr b="0" sz="1876">
              <a:latin typeface="+mn-lt"/>
              <a:ea typeface="+mn-ea"/>
              <a:cs typeface="+mn-cs"/>
              <a:sym typeface="Arial"/>
            </a:endParaRPr>
          </a:p>
          <a:p>
            <a:pPr marL="229743" indent="-229743" defTabSz="612648">
              <a:lnSpc>
                <a:spcPct val="80000"/>
              </a:lnSpc>
              <a:spcBef>
                <a:spcPts val="500"/>
              </a:spcBef>
              <a:buChar char="•"/>
              <a:defRPr sz="536">
                <a:solidFill>
                  <a:srgbClr val="000000"/>
                </a:solidFill>
              </a:defRPr>
            </a:pPr>
          </a:p>
          <a:p>
            <a:pPr lvl="1" marL="497776" indent="-191452" defTabSz="612648">
              <a:lnSpc>
                <a:spcPct val="80000"/>
              </a:lnSpc>
              <a:buChar char="–"/>
              <a:defRPr b="1"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primordial follicles</a:t>
            </a:r>
          </a:p>
          <a:p>
            <a:pPr lvl="2" marL="765810" indent="-153162" defTabSz="612648">
              <a:lnSpc>
                <a:spcPct val="80000"/>
              </a:lnSpc>
              <a:buChar char="•"/>
              <a:defRPr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consists of a primary oocyte in early meiosis</a:t>
            </a:r>
          </a:p>
          <a:p>
            <a:pPr lvl="2" marL="765810" indent="-153162" defTabSz="612648">
              <a:lnSpc>
                <a:spcPct val="80000"/>
              </a:lnSpc>
              <a:buChar char="•"/>
              <a:defRPr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497776" indent="-191452" defTabSz="612648">
              <a:lnSpc>
                <a:spcPct val="80000"/>
              </a:lnSpc>
              <a:buChar char="–"/>
              <a:defRPr b="1"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primary follicles</a:t>
            </a:r>
          </a:p>
          <a:p>
            <a:pPr lvl="2" marL="765810" indent="-153162" defTabSz="612648">
              <a:lnSpc>
                <a:spcPct val="80000"/>
              </a:lnSpc>
              <a:buChar char="•"/>
              <a:defRPr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have larger oocytes and follicular cells that still form a single layer</a:t>
            </a:r>
          </a:p>
          <a:p>
            <a:pPr lvl="2" marL="765810" indent="-153162" defTabSz="612648">
              <a:lnSpc>
                <a:spcPct val="80000"/>
              </a:lnSpc>
              <a:buChar char="•"/>
              <a:defRPr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497776" indent="-191452" defTabSz="612648">
              <a:lnSpc>
                <a:spcPct val="80000"/>
              </a:lnSpc>
              <a:buChar char="–"/>
              <a:defRPr b="1"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secondary follicles</a:t>
            </a:r>
          </a:p>
          <a:p>
            <a:pPr lvl="2" marL="765810" indent="-153162" defTabSz="612648">
              <a:lnSpc>
                <a:spcPct val="80000"/>
              </a:lnSpc>
              <a:buChar char="•"/>
              <a:defRPr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still larger oocytes and follicular cells now stratified (</a:t>
            </a:r>
            <a:r>
              <a:rPr b="1"/>
              <a:t>granulosa cells</a:t>
            </a:r>
            <a:r>
              <a:t>)</a:t>
            </a:r>
          </a:p>
          <a:p>
            <a:pPr lvl="2" marL="765810" indent="-153162" defTabSz="612648">
              <a:lnSpc>
                <a:spcPct val="80000"/>
              </a:lnSpc>
              <a:buChar char="•"/>
              <a:defRPr b="1"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zona pellucida </a:t>
            </a:r>
            <a:r>
              <a:rPr b="0"/>
              <a:t>– layer of glycoprotein gel secreted by granulosa cells around the oocyte</a:t>
            </a:r>
            <a:endParaRPr b="0"/>
          </a:p>
          <a:p>
            <a:pPr lvl="2" marL="765810" indent="-153162" defTabSz="612648">
              <a:lnSpc>
                <a:spcPct val="80000"/>
              </a:lnSpc>
              <a:buChar char="•"/>
              <a:defRPr b="1"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theca folliculi </a:t>
            </a:r>
            <a:r>
              <a:rPr b="0"/>
              <a:t>– connective tissue around the granulosa cells condenses to form a fibrous husk</a:t>
            </a:r>
            <a:endParaRPr b="0"/>
          </a:p>
          <a:p>
            <a:pPr lvl="1" marL="497776" indent="-191452" defTabSz="612648">
              <a:lnSpc>
                <a:spcPct val="80000"/>
              </a:lnSpc>
              <a:buChar char="–"/>
              <a:defRPr b="1"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tertiary follicles</a:t>
            </a:r>
          </a:p>
          <a:p>
            <a:pPr lvl="2" marL="765810" indent="-153162" defTabSz="612648">
              <a:lnSpc>
                <a:spcPct val="80000"/>
              </a:lnSpc>
              <a:buChar char="•"/>
              <a:defRPr b="1"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antral follicles </a:t>
            </a:r>
            <a:r>
              <a:rPr b="0"/>
              <a:t>– tertiary and mature follicles</a:t>
            </a:r>
            <a:endParaRPr b="0"/>
          </a:p>
          <a:p>
            <a:pPr lvl="2" marL="765810" indent="-153162" defTabSz="612648">
              <a:lnSpc>
                <a:spcPct val="80000"/>
              </a:lnSpc>
              <a:buChar char="•"/>
              <a:defRPr b="1"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preantral follicles </a:t>
            </a:r>
            <a:r>
              <a:rPr b="0"/>
              <a:t>– earlier stages of the follicles</a:t>
            </a:r>
            <a:endParaRPr b="0"/>
          </a:p>
          <a:p>
            <a:pPr lvl="2" marL="765810" indent="-153162" defTabSz="612648">
              <a:lnSpc>
                <a:spcPct val="80000"/>
              </a:lnSpc>
              <a:buChar char="•"/>
              <a:defRPr b="1"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cumulus oophorus </a:t>
            </a:r>
            <a:r>
              <a:rPr b="0"/>
              <a:t>– a mound of granulosa cells on one side of the antrum that covers the oocyte and secures it to the follicular wall</a:t>
            </a:r>
            <a:endParaRPr b="0"/>
          </a:p>
          <a:p>
            <a:pPr lvl="2" marL="765810" indent="-153162" defTabSz="612648">
              <a:lnSpc>
                <a:spcPct val="80000"/>
              </a:lnSpc>
              <a:buChar char="•"/>
              <a:defRPr b="1"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corona radiata </a:t>
            </a:r>
            <a:r>
              <a:rPr b="0"/>
              <a:t>– innermost layer of cells in the cumulus surrounding the zona pellucida and the oocyte</a:t>
            </a:r>
            <a:endParaRPr b="0"/>
          </a:p>
          <a:p>
            <a:pPr lvl="2" marL="765810" indent="-153162" defTabSz="612648">
              <a:lnSpc>
                <a:spcPct val="80000"/>
              </a:lnSpc>
              <a:buChar char="•"/>
              <a:defRPr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protective barrier around the egg with a similar function as the blood-testis barrier</a:t>
            </a:r>
          </a:p>
          <a:p>
            <a:pPr lvl="2" marL="765810" indent="-153162" defTabSz="612648">
              <a:lnSpc>
                <a:spcPct val="80000"/>
              </a:lnSpc>
              <a:buChar char="•"/>
              <a:defRPr b="1"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theca folliculi </a:t>
            </a:r>
            <a:r>
              <a:rPr b="0"/>
              <a:t>continues to differentiate forming two layers</a:t>
            </a:r>
            <a:endParaRPr b="0"/>
          </a:p>
          <a:p>
            <a:pPr lvl="1" marL="497776" indent="-191452" defTabSz="612648">
              <a:lnSpc>
                <a:spcPct val="80000"/>
              </a:lnSpc>
              <a:buChar char="–"/>
              <a:defRPr b="1"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mature (graafian) follicles</a:t>
            </a:r>
          </a:p>
          <a:p>
            <a:pPr lvl="2" marL="765810" indent="-153162" defTabSz="612648">
              <a:lnSpc>
                <a:spcPct val="80000"/>
              </a:lnSpc>
              <a:buChar char="•"/>
              <a:defRPr sz="16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normally only one follicle from each month’s cohort becomes a mature follicle destined to ovulate</a:t>
            </a:r>
          </a:p>
        </p:txBody>
      </p:sp>
      <p:grpSp>
        <p:nvGrpSpPr>
          <p:cNvPr id="105" name="Group"/>
          <p:cNvGrpSpPr/>
          <p:nvPr/>
        </p:nvGrpSpPr>
        <p:grpSpPr>
          <a:xfrm>
            <a:off x="-74260" y="6205462"/>
            <a:ext cx="12248972" cy="755703"/>
            <a:chOff x="-1" y="0"/>
            <a:chExt cx="12248971" cy="755702"/>
          </a:xfrm>
        </p:grpSpPr>
        <p:sp>
          <p:nvSpPr>
            <p:cNvPr id="101" name="Rectangle"/>
            <p:cNvSpPr/>
            <p:nvPr/>
          </p:nvSpPr>
          <p:spPr>
            <a:xfrm>
              <a:off x="2797115" y="18572"/>
              <a:ext cx="9451856" cy="684194"/>
            </a:xfrm>
            <a:prstGeom prst="rect">
              <a:avLst/>
            </a:prstGeom>
            <a:solidFill>
              <a:srgbClr val="1F497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02" name="Rectangle"/>
            <p:cNvSpPr/>
            <p:nvPr/>
          </p:nvSpPr>
          <p:spPr>
            <a:xfrm>
              <a:off x="58513" y="16861"/>
              <a:ext cx="2922820" cy="738841"/>
            </a:xfrm>
            <a:prstGeom prst="rect">
              <a:avLst/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pic>
          <p:nvPicPr>
            <p:cNvPr id="103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-1"/>
              <a:ext cx="704329" cy="613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" name="Al-Farabi Kazakh National University…"/>
            <p:cNvSpPr txBox="1"/>
            <p:nvPr/>
          </p:nvSpPr>
          <p:spPr>
            <a:xfrm>
              <a:off x="696109" y="153868"/>
              <a:ext cx="2223691" cy="464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Al-Farabi Kazakh National University</a:t>
              </a:r>
            </a:p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Higher School of Medicine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/>
          <p:nvPr>
            <p:ph type="sldNum" sz="quarter" idx="4294967295"/>
          </p:nvPr>
        </p:nvSpPr>
        <p:spPr>
          <a:xfrm>
            <a:off x="8940975" y="6324600"/>
            <a:ext cx="245400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t"/>
          <a:lstStyle>
            <a:lvl1pPr algn="l" defTabSz="914400">
              <a:defRPr sz="2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8" name="The Sexual Cycle"/>
          <p:cNvSpPr txBox="1"/>
          <p:nvPr>
            <p:ph type="title" idx="4294967295"/>
          </p:nvPr>
        </p:nvSpPr>
        <p:spPr>
          <a:xfrm>
            <a:off x="-2590802" y="12698"/>
            <a:ext cx="9144004" cy="1143004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b="1"/>
            </a:lvl1pPr>
          </a:lstStyle>
          <a:p>
            <a:pPr/>
            <a:r>
              <a:t>The Sexual Cycle</a:t>
            </a:r>
          </a:p>
        </p:txBody>
      </p:sp>
      <p:sp>
        <p:nvSpPr>
          <p:cNvPr id="109" name="averages 28 days, varies from 20 to 45 days…"/>
          <p:cNvSpPr txBox="1"/>
          <p:nvPr>
            <p:ph type="body" idx="4294967295"/>
          </p:nvPr>
        </p:nvSpPr>
        <p:spPr>
          <a:xfrm>
            <a:off x="472628" y="952879"/>
            <a:ext cx="8314890" cy="5410201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42900" indent="-342900" defTabSz="914400">
              <a:lnSpc>
                <a:spcPct val="90000"/>
              </a:lnSpc>
              <a:spcBef>
                <a:spcPts val="400"/>
              </a:spcBef>
              <a:buChar char="•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averages 28 days</a:t>
            </a:r>
            <a:r>
              <a:t>, varies from 20 to 45 days</a:t>
            </a:r>
          </a:p>
          <a:p>
            <a:pPr marL="342900" indent="-342900" defTabSz="914400">
              <a:lnSpc>
                <a:spcPct val="90000"/>
              </a:lnSpc>
              <a:spcBef>
                <a:spcPts val="400"/>
              </a:spcBef>
              <a:buChar char="•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basic hierarchy of hormonal control </a:t>
            </a:r>
          </a:p>
          <a:p>
            <a:pPr lvl="1" marL="742950" indent="-285750" defTabSz="914400">
              <a:lnSpc>
                <a:spcPct val="90000"/>
              </a:lnSpc>
              <a:buChar char="–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hypothalamus→ pituitary → ovaries → uterus</a:t>
            </a:r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SzTx/>
              <a:buNone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. </a:t>
            </a:r>
            <a:r>
              <a:t>cycle begins with 2 week </a:t>
            </a:r>
            <a:r>
              <a:rPr b="1"/>
              <a:t>follicular phase  </a:t>
            </a:r>
          </a:p>
          <a:p>
            <a:pPr lvl="1" marL="742950" indent="-285750" defTabSz="914400">
              <a:lnSpc>
                <a:spcPct val="90000"/>
              </a:lnSpc>
              <a:buChar char="–"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menstruation </a:t>
            </a:r>
            <a:r>
              <a:rPr b="0"/>
              <a:t>occurs during first 3 to 5 days of cycle</a:t>
            </a:r>
            <a:endParaRPr b="0"/>
          </a:p>
          <a:p>
            <a:pPr lvl="1" marL="742950" indent="-285750" defTabSz="914400">
              <a:lnSpc>
                <a:spcPct val="90000"/>
              </a:lnSpc>
              <a:buChar char="–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uterus replaces lost tissue by mitosis and cohort of follicles grow</a:t>
            </a:r>
          </a:p>
          <a:p>
            <a:pPr lvl="1" marL="742950" indent="-285750" defTabSz="914400">
              <a:lnSpc>
                <a:spcPct val="90000"/>
              </a:lnSpc>
              <a:buChar char="–"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ovulation</a:t>
            </a:r>
            <a:r>
              <a:rPr b="0"/>
              <a:t> around day 14 –remainder the of follicle becomes  </a:t>
            </a:r>
            <a:r>
              <a:t>corpus luteum</a:t>
            </a:r>
          </a:p>
          <a:p>
            <a:pPr marL="342900" indent="-342900" defTabSz="914400">
              <a:lnSpc>
                <a:spcPct val="90000"/>
              </a:lnSpc>
              <a:spcBef>
                <a:spcPts val="400"/>
              </a:spcBef>
              <a:buChar char="•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next 2 weeks the </a:t>
            </a:r>
            <a:r>
              <a:rPr b="1"/>
              <a:t>luteal phase</a:t>
            </a:r>
          </a:p>
          <a:p>
            <a:pPr lvl="1" marL="742950" indent="-285750" defTabSz="914400">
              <a:lnSpc>
                <a:spcPct val="90000"/>
              </a:lnSpc>
              <a:buChar char="–"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corpus luteum </a:t>
            </a:r>
            <a:r>
              <a:rPr b="0"/>
              <a:t>stimulates endometrial secretion and thickening</a:t>
            </a:r>
            <a:endParaRPr b="0"/>
          </a:p>
          <a:p>
            <a:pPr lvl="1" marL="742950" indent="-285750" defTabSz="914400">
              <a:lnSpc>
                <a:spcPct val="90000"/>
              </a:lnSpc>
              <a:buChar char="–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pregnancy does not occur, endometrium breaks down in the last 2 days</a:t>
            </a:r>
          </a:p>
          <a:p>
            <a:pPr lvl="1" marL="742950" indent="-285750" defTabSz="914400">
              <a:lnSpc>
                <a:spcPct val="90000"/>
              </a:lnSpc>
              <a:buChar char="–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menstruation begins and the cycle starts over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-74260" y="6205462"/>
            <a:ext cx="12248972" cy="755703"/>
            <a:chOff x="-1" y="0"/>
            <a:chExt cx="12248971" cy="755702"/>
          </a:xfrm>
        </p:grpSpPr>
        <p:sp>
          <p:nvSpPr>
            <p:cNvPr id="110" name="Rectangle"/>
            <p:cNvSpPr/>
            <p:nvPr/>
          </p:nvSpPr>
          <p:spPr>
            <a:xfrm>
              <a:off x="2797115" y="18572"/>
              <a:ext cx="9451856" cy="684194"/>
            </a:xfrm>
            <a:prstGeom prst="rect">
              <a:avLst/>
            </a:prstGeom>
            <a:solidFill>
              <a:srgbClr val="1F497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11" name="Rectangle"/>
            <p:cNvSpPr/>
            <p:nvPr/>
          </p:nvSpPr>
          <p:spPr>
            <a:xfrm>
              <a:off x="58513" y="16861"/>
              <a:ext cx="2922820" cy="738841"/>
            </a:xfrm>
            <a:prstGeom prst="rect">
              <a:avLst/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pic>
          <p:nvPicPr>
            <p:cNvPr id="112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-1"/>
              <a:ext cx="704329" cy="613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3" name="Al-Farabi Kazakh National University…"/>
            <p:cNvSpPr txBox="1"/>
            <p:nvPr/>
          </p:nvSpPr>
          <p:spPr>
            <a:xfrm>
              <a:off x="696109" y="153868"/>
              <a:ext cx="2223691" cy="464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Al-Farabi Kazakh National University</a:t>
              </a:r>
            </a:p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Higher School of Medicine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/>
          <p:cNvSpPr txBox="1"/>
          <p:nvPr>
            <p:ph type="sldNum" sz="quarter" idx="4294967295"/>
          </p:nvPr>
        </p:nvSpPr>
        <p:spPr>
          <a:xfrm>
            <a:off x="8940975" y="6324600"/>
            <a:ext cx="38666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t"/>
          <a:lstStyle>
            <a:lvl1pPr algn="l" defTabSz="914400">
              <a:defRPr sz="2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7" name="The Ovarian Cycle"/>
          <p:cNvSpPr txBox="1"/>
          <p:nvPr>
            <p:ph type="title" idx="4294967295"/>
          </p:nvPr>
        </p:nvSpPr>
        <p:spPr>
          <a:xfrm>
            <a:off x="-1866902" y="12698"/>
            <a:ext cx="9144004" cy="1143004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b="1"/>
            </a:lvl1pPr>
          </a:lstStyle>
          <a:p>
            <a:pPr/>
            <a:r>
              <a:t>The Ovarian Cycle</a:t>
            </a:r>
          </a:p>
        </p:txBody>
      </p:sp>
      <p:sp>
        <p:nvSpPr>
          <p:cNvPr id="118" name="follicular phase…"/>
          <p:cNvSpPr txBox="1"/>
          <p:nvPr>
            <p:ph type="body" idx="4294967295"/>
          </p:nvPr>
        </p:nvSpPr>
        <p:spPr>
          <a:xfrm>
            <a:off x="472628" y="723900"/>
            <a:ext cx="8198744" cy="5410201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25754" indent="-325754" defTabSz="868680">
              <a:lnSpc>
                <a:spcPct val="90000"/>
              </a:lnSpc>
              <a:spcBef>
                <a:spcPts val="400"/>
              </a:spcBef>
              <a:buChar char="•"/>
              <a:defRPr b="1" sz="22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0">
              <a:latin typeface="+mn-lt"/>
              <a:ea typeface="+mn-ea"/>
              <a:cs typeface="+mn-cs"/>
              <a:sym typeface="Arial"/>
            </a:endParaRPr>
          </a:p>
          <a:p>
            <a:pPr lvl="1" marL="705802" indent="-271462" defTabSz="868680">
              <a:lnSpc>
                <a:spcPct val="100000"/>
              </a:lnSpc>
              <a:buChar char="–"/>
              <a:defRPr sz="2660">
                <a:solidFill>
                  <a:srgbClr val="000000"/>
                </a:solidFill>
              </a:defRPr>
            </a:pPr>
            <a:r>
              <a:rPr b="1"/>
              <a:t>follicular phase</a:t>
            </a:r>
            <a:r>
              <a:t> </a:t>
            </a:r>
          </a:p>
          <a:p>
            <a:pPr marL="434340" indent="-325754" defTabSz="868680">
              <a:lnSpc>
                <a:spcPct val="100000"/>
              </a:lnSpc>
              <a:defRPr sz="1710">
                <a:solidFill>
                  <a:srgbClr val="000000"/>
                </a:solidFill>
              </a:defRPr>
            </a:pPr>
            <a:r>
              <a:t>extends from the beginning of menstruation until ovulation</a:t>
            </a:r>
          </a:p>
          <a:p>
            <a:pPr marL="434340" indent="-325754" defTabSz="868680">
              <a:lnSpc>
                <a:spcPct val="100000"/>
              </a:lnSpc>
              <a:defRPr sz="1710">
                <a:solidFill>
                  <a:srgbClr val="000000"/>
                </a:solidFill>
              </a:defRPr>
            </a:pPr>
            <a:r>
              <a:t>FSH stimulates continued growth of the cohort, but the dominant follicle above all ,FSH stimulates the granulosa cells of the antral follicles to secrete estradiol</a:t>
            </a:r>
          </a:p>
          <a:p>
            <a:pPr lvl="1" marL="705802" indent="-271462" defTabSz="868680">
              <a:lnSpc>
                <a:spcPct val="100000"/>
              </a:lnSpc>
              <a:buChar char="–"/>
              <a:defRPr sz="2660">
                <a:solidFill>
                  <a:srgbClr val="000000"/>
                </a:solidFill>
              </a:defRPr>
            </a:pPr>
            <a:r>
              <a:rPr b="1"/>
              <a:t>ovulation phase </a:t>
            </a:r>
            <a:endParaRPr b="1"/>
          </a:p>
          <a:p>
            <a:pPr marL="434340" indent="-325754" defTabSz="868680">
              <a:lnSpc>
                <a:spcPct val="100000"/>
              </a:lnSpc>
              <a:defRPr sz="1710">
                <a:solidFill>
                  <a:srgbClr val="000000"/>
                </a:solidFill>
              </a:defRPr>
            </a:pPr>
            <a:r>
              <a:t>the rupture of the mature follicle and the release of its egg and attendant cells</a:t>
            </a:r>
          </a:p>
          <a:p>
            <a:pPr marL="434340" indent="-325754" defTabSz="868680">
              <a:lnSpc>
                <a:spcPct val="100000"/>
              </a:lnSpc>
              <a:defRPr sz="1710">
                <a:solidFill>
                  <a:srgbClr val="000000"/>
                </a:solidFill>
              </a:defRPr>
            </a:pPr>
            <a:r>
              <a:t>estradiol stimulates a </a:t>
            </a:r>
            <a:r>
              <a:rPr b="1"/>
              <a:t>surge of LH </a:t>
            </a:r>
            <a:r>
              <a:t>and a lesser spike of FSH by anterior pituitary</a:t>
            </a:r>
          </a:p>
          <a:p>
            <a:pPr lvl="1" marL="705802" indent="-271462" defTabSz="868680">
              <a:lnSpc>
                <a:spcPct val="100000"/>
              </a:lnSpc>
              <a:buChar char="–"/>
              <a:defRPr sz="2660">
                <a:solidFill>
                  <a:srgbClr val="000000"/>
                </a:solidFill>
              </a:defRPr>
            </a:pPr>
            <a:r>
              <a:t> </a:t>
            </a:r>
            <a:r>
              <a:rPr b="1"/>
              <a:t>luteal (Postovulatory) phase</a:t>
            </a:r>
            <a:endParaRPr b="1"/>
          </a:p>
          <a:p>
            <a:pPr marL="434340" indent="-325754" defTabSz="868680">
              <a:lnSpc>
                <a:spcPct val="100000"/>
              </a:lnSpc>
              <a:defRPr sz="1710">
                <a:solidFill>
                  <a:srgbClr val="000000"/>
                </a:solidFill>
              </a:defRPr>
            </a:pPr>
            <a:r>
              <a:t>just after ovulation to the onset of menstruation </a:t>
            </a:r>
          </a:p>
          <a:p>
            <a:pPr marL="434340" indent="-325754" defTabSz="868680">
              <a:lnSpc>
                <a:spcPct val="100000"/>
              </a:lnSpc>
              <a:defRPr sz="1710">
                <a:solidFill>
                  <a:srgbClr val="000000"/>
                </a:solidFill>
              </a:defRPr>
            </a:pPr>
            <a:r>
              <a:t>transformation from ruptured follicle to corpus luteum is regulated by LH</a:t>
            </a:r>
          </a:p>
          <a:p>
            <a:pPr marL="434340" indent="-325754" defTabSz="868680">
              <a:lnSpc>
                <a:spcPct val="100000"/>
              </a:lnSpc>
              <a:defRPr sz="1710">
                <a:solidFill>
                  <a:srgbClr val="000000"/>
                </a:solidFill>
              </a:defRPr>
            </a:pPr>
            <a:r>
              <a:t>progesterone has a crucial role in </a:t>
            </a:r>
            <a:r>
              <a:rPr b="1"/>
              <a:t>preparing the uterus </a:t>
            </a:r>
            <a:r>
              <a:t>for the possibility of pregnancy</a:t>
            </a:r>
            <a:endParaRPr sz="1900"/>
          </a:p>
          <a:p>
            <a:pPr marL="434340" indent="-325754" defTabSz="868680">
              <a:lnSpc>
                <a:spcPct val="100000"/>
              </a:lnSpc>
              <a:defRPr sz="1710">
                <a:solidFill>
                  <a:srgbClr val="000000"/>
                </a:solidFill>
              </a:defRPr>
            </a:pPr>
            <a:r>
              <a:t>LH and FSH secretion declines over the rest of the cycle</a:t>
            </a:r>
          </a:p>
          <a:p>
            <a:pPr marL="434340" indent="-325754" defTabSz="868680">
              <a:lnSpc>
                <a:spcPct val="100000"/>
              </a:lnSpc>
              <a:defRPr sz="1710">
                <a:solidFill>
                  <a:srgbClr val="000000"/>
                </a:solidFill>
              </a:defRPr>
            </a:pPr>
            <a:r>
              <a:t>high levels of estradiol and progesterone, along with inhibin from the corpus luteum has a negative feedback effect on the pituitary</a:t>
            </a:r>
            <a:endParaRPr sz="1900"/>
          </a:p>
          <a:p>
            <a:pPr marL="434340" indent="-325754" defTabSz="868680">
              <a:lnSpc>
                <a:spcPct val="100000"/>
              </a:lnSpc>
              <a:defRPr sz="1710">
                <a:solidFill>
                  <a:srgbClr val="000000"/>
                </a:solidFill>
              </a:defRPr>
            </a:pPr>
            <a:r>
              <a:t>if pregnancy does not occur, the corpus luteum begins the process of </a:t>
            </a:r>
            <a:r>
              <a:rPr b="1"/>
              <a:t>involution</a:t>
            </a:r>
            <a:r>
              <a:t> (shrinkage)</a:t>
            </a:r>
          </a:p>
        </p:txBody>
      </p:sp>
      <p:grpSp>
        <p:nvGrpSpPr>
          <p:cNvPr id="123" name="Group"/>
          <p:cNvGrpSpPr/>
          <p:nvPr/>
        </p:nvGrpSpPr>
        <p:grpSpPr>
          <a:xfrm>
            <a:off x="-74260" y="6205462"/>
            <a:ext cx="12248972" cy="755703"/>
            <a:chOff x="-1" y="0"/>
            <a:chExt cx="12248971" cy="755702"/>
          </a:xfrm>
        </p:grpSpPr>
        <p:sp>
          <p:nvSpPr>
            <p:cNvPr id="119" name="Rectangle"/>
            <p:cNvSpPr/>
            <p:nvPr/>
          </p:nvSpPr>
          <p:spPr>
            <a:xfrm>
              <a:off x="2797115" y="18572"/>
              <a:ext cx="9451856" cy="684194"/>
            </a:xfrm>
            <a:prstGeom prst="rect">
              <a:avLst/>
            </a:prstGeom>
            <a:solidFill>
              <a:srgbClr val="1F497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20" name="Rectangle"/>
            <p:cNvSpPr/>
            <p:nvPr/>
          </p:nvSpPr>
          <p:spPr>
            <a:xfrm>
              <a:off x="58513" y="16861"/>
              <a:ext cx="2922820" cy="738841"/>
            </a:xfrm>
            <a:prstGeom prst="rect">
              <a:avLst/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pic>
          <p:nvPicPr>
            <p:cNvPr id="121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-1"/>
              <a:ext cx="704329" cy="613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" name="Al-Farabi Kazakh National University…"/>
            <p:cNvSpPr txBox="1"/>
            <p:nvPr/>
          </p:nvSpPr>
          <p:spPr>
            <a:xfrm>
              <a:off x="696109" y="153868"/>
              <a:ext cx="2223691" cy="464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Al-Farabi Kazakh National University</a:t>
              </a:r>
            </a:p>
            <a:p>
              <a:pPr algn="ctr">
                <a:lnSpc>
                  <a:spcPct val="160000"/>
                </a:lnSpc>
                <a:defRPr sz="1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Higher School of Medicine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"/>
          <p:cNvSpPr txBox="1"/>
          <p:nvPr>
            <p:ph type="sldNum" sz="quarter" idx="4294967295"/>
          </p:nvPr>
        </p:nvSpPr>
        <p:spPr>
          <a:xfrm>
            <a:off x="8940976" y="6324600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t"/>
          <a:lstStyle>
            <a:lvl1pPr defTabSz="914400">
              <a:defRPr b="1"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6" name="Ovarian Cycle - Luteal Phase"/>
          <p:cNvSpPr txBox="1"/>
          <p:nvPr>
            <p:ph type="title" idx="4294967295"/>
          </p:nvPr>
        </p:nvSpPr>
        <p:spPr>
          <a:xfrm>
            <a:off x="-1" y="-1"/>
            <a:ext cx="9144002" cy="1143002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b="1" sz="4400"/>
            </a:lvl1pPr>
          </a:lstStyle>
          <a:p>
            <a:pPr/>
            <a:r>
              <a:t>Ovarian Cycle - Luteal Phase</a:t>
            </a:r>
          </a:p>
        </p:txBody>
      </p:sp>
      <p:sp>
        <p:nvSpPr>
          <p:cNvPr id="127" name="Figure 28.14a"/>
          <p:cNvSpPr txBox="1"/>
          <p:nvPr/>
        </p:nvSpPr>
        <p:spPr>
          <a:xfrm>
            <a:off x="3333432" y="6126162"/>
            <a:ext cx="2423161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300"/>
              </a:spcBef>
              <a:defRPr sz="2200"/>
            </a:lvl1pPr>
          </a:lstStyle>
          <a:p>
            <a:pPr/>
            <a:r>
              <a:t>Figure 28.14a</a:t>
            </a:r>
          </a:p>
        </p:txBody>
      </p:sp>
      <p:pic>
        <p:nvPicPr>
          <p:cNvPr id="128" name="sal25693_28_14a" descr="sal25693_28_14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" y="1484312"/>
            <a:ext cx="8642350" cy="42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Copyright © The McGraw-Hill Companies, Inc. Permission required for reproduction or display."/>
          <p:cNvSpPr txBox="1"/>
          <p:nvPr/>
        </p:nvSpPr>
        <p:spPr>
          <a:xfrm>
            <a:off x="1363344" y="1193800"/>
            <a:ext cx="626491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"/>
            </a:lvl1pPr>
          </a:lstStyle>
          <a:p>
            <a:pPr/>
            <a:r>
              <a:t>Copyright © The McGraw-Hill Companies, Inc. Permission required for reproduction or display.</a:t>
            </a:r>
          </a:p>
        </p:txBody>
      </p:sp>
      <p:sp>
        <p:nvSpPr>
          <p:cNvPr id="130" name="Days"/>
          <p:cNvSpPr txBox="1"/>
          <p:nvPr/>
        </p:nvSpPr>
        <p:spPr>
          <a:xfrm>
            <a:off x="195262" y="5048250"/>
            <a:ext cx="34667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Days</a:t>
            </a:r>
          </a:p>
        </p:txBody>
      </p:sp>
      <p:sp>
        <p:nvSpPr>
          <p:cNvPr id="131" name="1"/>
          <p:cNvSpPr txBox="1"/>
          <p:nvPr/>
        </p:nvSpPr>
        <p:spPr>
          <a:xfrm>
            <a:off x="750887" y="504825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</a:t>
            </a:r>
          </a:p>
        </p:txBody>
      </p:sp>
      <p:sp>
        <p:nvSpPr>
          <p:cNvPr id="132" name="3"/>
          <p:cNvSpPr txBox="1"/>
          <p:nvPr/>
        </p:nvSpPr>
        <p:spPr>
          <a:xfrm>
            <a:off x="1354137" y="504825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3</a:t>
            </a:r>
          </a:p>
        </p:txBody>
      </p:sp>
      <p:sp>
        <p:nvSpPr>
          <p:cNvPr id="133" name="5"/>
          <p:cNvSpPr txBox="1"/>
          <p:nvPr/>
        </p:nvSpPr>
        <p:spPr>
          <a:xfrm>
            <a:off x="1992312" y="504825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5</a:t>
            </a:r>
          </a:p>
        </p:txBody>
      </p:sp>
      <p:sp>
        <p:nvSpPr>
          <p:cNvPr id="134" name="7"/>
          <p:cNvSpPr txBox="1"/>
          <p:nvPr/>
        </p:nvSpPr>
        <p:spPr>
          <a:xfrm>
            <a:off x="2582862" y="504825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7</a:t>
            </a:r>
          </a:p>
        </p:txBody>
      </p:sp>
      <p:sp>
        <p:nvSpPr>
          <p:cNvPr id="135" name="9"/>
          <p:cNvSpPr txBox="1"/>
          <p:nvPr/>
        </p:nvSpPr>
        <p:spPr>
          <a:xfrm>
            <a:off x="3198812" y="504825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9</a:t>
            </a:r>
          </a:p>
        </p:txBody>
      </p:sp>
      <p:sp>
        <p:nvSpPr>
          <p:cNvPr id="136" name="1"/>
          <p:cNvSpPr txBox="1"/>
          <p:nvPr/>
        </p:nvSpPr>
        <p:spPr>
          <a:xfrm>
            <a:off x="3757612" y="504825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</a:t>
            </a:r>
          </a:p>
        </p:txBody>
      </p:sp>
      <p:sp>
        <p:nvSpPr>
          <p:cNvPr id="137" name="1"/>
          <p:cNvSpPr txBox="1"/>
          <p:nvPr/>
        </p:nvSpPr>
        <p:spPr>
          <a:xfrm>
            <a:off x="3832225" y="5048250"/>
            <a:ext cx="12700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</a:t>
            </a:r>
          </a:p>
        </p:txBody>
      </p:sp>
      <p:sp>
        <p:nvSpPr>
          <p:cNvPr id="138" name="13"/>
          <p:cNvSpPr txBox="1"/>
          <p:nvPr/>
        </p:nvSpPr>
        <p:spPr>
          <a:xfrm>
            <a:off x="4329112" y="5048250"/>
            <a:ext cx="16809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13</a:t>
            </a:r>
          </a:p>
        </p:txBody>
      </p:sp>
      <p:sp>
        <p:nvSpPr>
          <p:cNvPr id="139" name="15"/>
          <p:cNvSpPr txBox="1"/>
          <p:nvPr/>
        </p:nvSpPr>
        <p:spPr>
          <a:xfrm>
            <a:off x="4927600" y="5048250"/>
            <a:ext cx="168089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15</a:t>
            </a:r>
          </a:p>
        </p:txBody>
      </p:sp>
      <p:sp>
        <p:nvSpPr>
          <p:cNvPr id="140" name="17"/>
          <p:cNvSpPr txBox="1"/>
          <p:nvPr/>
        </p:nvSpPr>
        <p:spPr>
          <a:xfrm>
            <a:off x="5516562" y="5048250"/>
            <a:ext cx="16809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17</a:t>
            </a:r>
          </a:p>
        </p:txBody>
      </p:sp>
      <p:sp>
        <p:nvSpPr>
          <p:cNvPr id="141" name="19"/>
          <p:cNvSpPr txBox="1"/>
          <p:nvPr/>
        </p:nvSpPr>
        <p:spPr>
          <a:xfrm>
            <a:off x="6051550" y="5048250"/>
            <a:ext cx="168089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19</a:t>
            </a:r>
          </a:p>
        </p:txBody>
      </p:sp>
      <p:sp>
        <p:nvSpPr>
          <p:cNvPr id="142" name="21"/>
          <p:cNvSpPr txBox="1"/>
          <p:nvPr/>
        </p:nvSpPr>
        <p:spPr>
          <a:xfrm>
            <a:off x="6592887" y="5048250"/>
            <a:ext cx="16809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21</a:t>
            </a:r>
          </a:p>
        </p:txBody>
      </p:sp>
      <p:sp>
        <p:nvSpPr>
          <p:cNvPr id="143" name="23"/>
          <p:cNvSpPr txBox="1"/>
          <p:nvPr/>
        </p:nvSpPr>
        <p:spPr>
          <a:xfrm>
            <a:off x="7132637" y="5048250"/>
            <a:ext cx="16809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23</a:t>
            </a:r>
          </a:p>
        </p:txBody>
      </p:sp>
      <p:sp>
        <p:nvSpPr>
          <p:cNvPr id="144" name="25"/>
          <p:cNvSpPr txBox="1"/>
          <p:nvPr/>
        </p:nvSpPr>
        <p:spPr>
          <a:xfrm>
            <a:off x="7680325" y="5048250"/>
            <a:ext cx="168089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25</a:t>
            </a:r>
          </a:p>
        </p:txBody>
      </p:sp>
      <p:sp>
        <p:nvSpPr>
          <p:cNvPr id="145" name="27"/>
          <p:cNvSpPr txBox="1"/>
          <p:nvPr/>
        </p:nvSpPr>
        <p:spPr>
          <a:xfrm>
            <a:off x="8229600" y="5048250"/>
            <a:ext cx="168089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27</a:t>
            </a:r>
          </a:p>
        </p:txBody>
      </p:sp>
      <p:sp>
        <p:nvSpPr>
          <p:cNvPr id="146" name="1"/>
          <p:cNvSpPr txBox="1"/>
          <p:nvPr/>
        </p:nvSpPr>
        <p:spPr>
          <a:xfrm>
            <a:off x="8796337" y="504825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1</a:t>
            </a:r>
          </a:p>
        </p:txBody>
      </p:sp>
      <p:sp>
        <p:nvSpPr>
          <p:cNvPr id="147" name="(a) Ovarian cycle"/>
          <p:cNvSpPr txBox="1"/>
          <p:nvPr/>
        </p:nvSpPr>
        <p:spPr>
          <a:xfrm>
            <a:off x="457200" y="1597025"/>
            <a:ext cx="1130914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(a) Ovarian cycle</a:t>
            </a:r>
          </a:p>
        </p:txBody>
      </p:sp>
      <p:sp>
        <p:nvSpPr>
          <p:cNvPr id="148" name="LH"/>
          <p:cNvSpPr txBox="1"/>
          <p:nvPr/>
        </p:nvSpPr>
        <p:spPr>
          <a:xfrm>
            <a:off x="4406900" y="2092325"/>
            <a:ext cx="198922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LH</a:t>
            </a:r>
          </a:p>
        </p:txBody>
      </p:sp>
      <p:sp>
        <p:nvSpPr>
          <p:cNvPr id="149" name="Developing follicles"/>
          <p:cNvSpPr txBox="1"/>
          <p:nvPr/>
        </p:nvSpPr>
        <p:spPr>
          <a:xfrm>
            <a:off x="457200" y="3444875"/>
            <a:ext cx="1324639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Developing follicles</a:t>
            </a:r>
          </a:p>
        </p:txBody>
      </p:sp>
      <p:sp>
        <p:nvSpPr>
          <p:cNvPr id="150" name="Primary"/>
          <p:cNvSpPr txBox="1"/>
          <p:nvPr/>
        </p:nvSpPr>
        <p:spPr>
          <a:xfrm>
            <a:off x="676275" y="3732212"/>
            <a:ext cx="533028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Primary</a:t>
            </a:r>
          </a:p>
        </p:txBody>
      </p:sp>
      <p:sp>
        <p:nvSpPr>
          <p:cNvPr id="151" name="Tertiary"/>
          <p:cNvSpPr txBox="1"/>
          <p:nvPr/>
        </p:nvSpPr>
        <p:spPr>
          <a:xfrm>
            <a:off x="2876550" y="3416300"/>
            <a:ext cx="514816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Tertiary</a:t>
            </a:r>
          </a:p>
        </p:txBody>
      </p:sp>
      <p:sp>
        <p:nvSpPr>
          <p:cNvPr id="152" name="Secondary"/>
          <p:cNvSpPr txBox="1"/>
          <p:nvPr/>
        </p:nvSpPr>
        <p:spPr>
          <a:xfrm>
            <a:off x="1500187" y="3627437"/>
            <a:ext cx="727026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Secondary</a:t>
            </a:r>
          </a:p>
        </p:txBody>
      </p:sp>
      <p:sp>
        <p:nvSpPr>
          <p:cNvPr id="153" name="Ovulation"/>
          <p:cNvSpPr txBox="1"/>
          <p:nvPr/>
        </p:nvSpPr>
        <p:spPr>
          <a:xfrm>
            <a:off x="4344987" y="3471862"/>
            <a:ext cx="656904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Ovulation</a:t>
            </a:r>
          </a:p>
        </p:txBody>
      </p:sp>
      <p:sp>
        <p:nvSpPr>
          <p:cNvPr id="154" name="Luteal phase"/>
          <p:cNvSpPr txBox="1"/>
          <p:nvPr/>
        </p:nvSpPr>
        <p:spPr>
          <a:xfrm>
            <a:off x="6342062" y="5402262"/>
            <a:ext cx="866658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Luteal phase</a:t>
            </a:r>
          </a:p>
        </p:txBody>
      </p:sp>
      <p:sp>
        <p:nvSpPr>
          <p:cNvPr id="155" name="Follicular phase"/>
          <p:cNvSpPr txBox="1"/>
          <p:nvPr/>
        </p:nvSpPr>
        <p:spPr>
          <a:xfrm>
            <a:off x="1930400" y="5402262"/>
            <a:ext cx="1076276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Follicular phase</a:t>
            </a:r>
          </a:p>
        </p:txBody>
      </p:sp>
      <p:sp>
        <p:nvSpPr>
          <p:cNvPr id="156" name="Corpus luteum"/>
          <p:cNvSpPr txBox="1"/>
          <p:nvPr/>
        </p:nvSpPr>
        <p:spPr>
          <a:xfrm>
            <a:off x="5530850" y="3471862"/>
            <a:ext cx="998377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Corpus luteum</a:t>
            </a:r>
          </a:p>
        </p:txBody>
      </p:sp>
      <p:sp>
        <p:nvSpPr>
          <p:cNvPr id="157" name="Involution"/>
          <p:cNvSpPr txBox="1"/>
          <p:nvPr/>
        </p:nvSpPr>
        <p:spPr>
          <a:xfrm>
            <a:off x="6881812" y="3471862"/>
            <a:ext cx="680028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Involution</a:t>
            </a:r>
          </a:p>
        </p:txBody>
      </p:sp>
      <p:sp>
        <p:nvSpPr>
          <p:cNvPr id="158" name="Ovarian events"/>
          <p:cNvSpPr txBox="1"/>
          <p:nvPr/>
        </p:nvSpPr>
        <p:spPr>
          <a:xfrm rot="16200000">
            <a:off x="-342801" y="4171850"/>
            <a:ext cx="1014407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100"/>
            </a:lvl1pPr>
          </a:lstStyle>
          <a:p>
            <a:pPr/>
            <a:r>
              <a:t>Ovarian events</a:t>
            </a:r>
          </a:p>
        </p:txBody>
      </p:sp>
      <p:sp>
        <p:nvSpPr>
          <p:cNvPr id="159" name="Gonadotropin secretion"/>
          <p:cNvSpPr txBox="1"/>
          <p:nvPr/>
        </p:nvSpPr>
        <p:spPr>
          <a:xfrm rot="16200000">
            <a:off x="-633627" y="2368763"/>
            <a:ext cx="1596059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b="1" sz="1100"/>
            </a:lvl1pPr>
          </a:lstStyle>
          <a:p>
            <a:pPr/>
            <a:r>
              <a:t>Gonadotropin secretion</a:t>
            </a:r>
          </a:p>
        </p:txBody>
      </p:sp>
      <p:sp>
        <p:nvSpPr>
          <p:cNvPr id="160" name="FSH"/>
          <p:cNvSpPr txBox="1"/>
          <p:nvPr/>
        </p:nvSpPr>
        <p:spPr>
          <a:xfrm>
            <a:off x="1279525" y="3154362"/>
            <a:ext cx="292100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100"/>
            </a:lvl1pPr>
          </a:lstStyle>
          <a:p>
            <a:pPr/>
            <a:r>
              <a:t>FSH</a:t>
            </a:r>
          </a:p>
        </p:txBody>
      </p:sp>
      <p:sp>
        <p:nvSpPr>
          <p:cNvPr id="161" name="Line"/>
          <p:cNvSpPr/>
          <p:nvPr/>
        </p:nvSpPr>
        <p:spPr>
          <a:xfrm>
            <a:off x="4833937" y="5226050"/>
            <a:ext cx="3895726" cy="52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162" name="Line"/>
          <p:cNvSpPr/>
          <p:nvPr/>
        </p:nvSpPr>
        <p:spPr>
          <a:xfrm>
            <a:off x="6788149" y="5278437"/>
            <a:ext cx="1589" cy="50801"/>
          </a:xfrm>
          <a:prstGeom prst="line">
            <a:avLst/>
          </a:prstGeom>
          <a:ln w="11113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163" name="Line"/>
          <p:cNvSpPr/>
          <p:nvPr/>
        </p:nvSpPr>
        <p:spPr>
          <a:xfrm>
            <a:off x="649287" y="5226050"/>
            <a:ext cx="3911601" cy="52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164" name="Line"/>
          <p:cNvSpPr/>
          <p:nvPr/>
        </p:nvSpPr>
        <p:spPr>
          <a:xfrm>
            <a:off x="2489199" y="5278437"/>
            <a:ext cx="1589" cy="50801"/>
          </a:xfrm>
          <a:prstGeom prst="line">
            <a:avLst/>
          </a:prstGeom>
          <a:ln w="11113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165" name="New primordial…"/>
          <p:cNvSpPr txBox="1"/>
          <p:nvPr/>
        </p:nvSpPr>
        <p:spPr>
          <a:xfrm>
            <a:off x="7863459" y="4057650"/>
            <a:ext cx="1021843" cy="30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b="1" sz="1100"/>
            </a:pPr>
            <a:r>
              <a:t>New primordial</a:t>
            </a:r>
          </a:p>
          <a:p>
            <a:pPr algn="ctr">
              <a:defRPr b="1" sz="1100"/>
            </a:pPr>
            <a:r>
              <a:t>follicles</a:t>
            </a:r>
          </a:p>
        </p:txBody>
      </p:sp>
      <p:sp>
        <p:nvSpPr>
          <p:cNvPr id="166" name="Corpus…"/>
          <p:cNvSpPr txBox="1"/>
          <p:nvPr/>
        </p:nvSpPr>
        <p:spPr>
          <a:xfrm>
            <a:off x="7883706" y="3482975"/>
            <a:ext cx="571774" cy="30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b="1" sz="1100"/>
            </a:pPr>
            <a:r>
              <a:t>Corpus</a:t>
            </a:r>
          </a:p>
          <a:p>
            <a:pPr algn="ctr">
              <a:defRPr b="1" sz="1100"/>
            </a:pPr>
            <a:r>
              <a:t>albicans</a:t>
            </a:r>
          </a:p>
        </p:txBody>
      </p:sp>
      <p:sp>
        <p:nvSpPr>
          <p:cNvPr id="167" name="Figure from: Saladin, Anatomy &amp; Physiology, McGraw Hill, 2018"/>
          <p:cNvSpPr txBox="1"/>
          <p:nvPr/>
        </p:nvSpPr>
        <p:spPr>
          <a:xfrm>
            <a:off x="3345113" y="5948554"/>
            <a:ext cx="3333063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9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Figure from: Saladin, Anatomy &amp; Physiology, McGraw Hill,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/>
          <p:nvPr>
            <p:ph type="sldNum" sz="quarter" idx="4294967295"/>
          </p:nvPr>
        </p:nvSpPr>
        <p:spPr>
          <a:xfrm>
            <a:off x="8940976" y="6324600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t"/>
          <a:lstStyle>
            <a:lvl1pPr defTabSz="914400">
              <a:defRPr b="1"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0" name="Signs of Ovulation"/>
          <p:cNvSpPr txBox="1"/>
          <p:nvPr>
            <p:ph type="title" idx="4294967295"/>
          </p:nvPr>
        </p:nvSpPr>
        <p:spPr>
          <a:xfrm>
            <a:off x="-1" y="0"/>
            <a:ext cx="9144002" cy="91440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b="1" sz="4400"/>
            </a:lvl1pPr>
          </a:lstStyle>
          <a:p>
            <a:pPr/>
            <a:r>
              <a:t>Signs of Ovulation</a:t>
            </a:r>
          </a:p>
        </p:txBody>
      </p:sp>
      <p:sp>
        <p:nvSpPr>
          <p:cNvPr id="171" name="couples attempting to conceive a child or avoid pregnancy need to be able to tell when ovulation occurs…"/>
          <p:cNvSpPr txBox="1"/>
          <p:nvPr>
            <p:ph type="body" idx="4294967295"/>
          </p:nvPr>
        </p:nvSpPr>
        <p:spPr>
          <a:xfrm>
            <a:off x="381000" y="914400"/>
            <a:ext cx="8458200" cy="594360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914400">
              <a:lnSpc>
                <a:spcPct val="90000"/>
              </a:lnSpc>
              <a:spcBef>
                <a:spcPts val="600"/>
              </a:spcBef>
              <a:buChar char="•"/>
              <a:defRPr sz="2800">
                <a:solidFill>
                  <a:srgbClr val="000000"/>
                </a:solidFill>
              </a:defRPr>
            </a:pPr>
            <a:r>
              <a:t>couples attempting to conceive a child or avoid pregnancy need to be able to tell when ovulation occurs</a:t>
            </a:r>
            <a:endParaRPr sz="800"/>
          </a:p>
          <a:p>
            <a:pPr lvl="1" marL="742950" indent="-285750" defTabSz="914400">
              <a:lnSpc>
                <a:spcPct val="90000"/>
              </a:lnSpc>
              <a:buChar char="–"/>
              <a:defRPr b="1">
                <a:solidFill>
                  <a:srgbClr val="000000"/>
                </a:solidFill>
              </a:defRPr>
            </a:pPr>
            <a:r>
              <a:t>cervical mucus </a:t>
            </a:r>
            <a:r>
              <a:rPr b="0"/>
              <a:t>becomes thinner and more stretchy</a:t>
            </a:r>
            <a:endParaRPr b="0"/>
          </a:p>
          <a:p>
            <a:pPr lvl="1" marL="742950" indent="-285750" defTabSz="914400">
              <a:lnSpc>
                <a:spcPct val="90000"/>
              </a:lnSpc>
              <a:buChar char="–"/>
              <a:defRPr sz="800">
                <a:solidFill>
                  <a:srgbClr val="000000"/>
                </a:solidFill>
              </a:defRPr>
            </a:pPr>
          </a:p>
          <a:p>
            <a:pPr lvl="1" marL="742950" indent="-285750" defTabSz="914400">
              <a:lnSpc>
                <a:spcPct val="90000"/>
              </a:lnSpc>
              <a:buChar char="–"/>
              <a:defRPr b="1">
                <a:solidFill>
                  <a:srgbClr val="000000"/>
                </a:solidFill>
              </a:defRPr>
            </a:pPr>
            <a:r>
              <a:t>resting body temperature </a:t>
            </a:r>
            <a:r>
              <a:rPr b="0"/>
              <a:t>rises 0.4° to 0.6° F</a:t>
            </a:r>
            <a:endParaRPr b="0"/>
          </a:p>
          <a:p>
            <a:pPr lvl="2" marL="1143000" indent="-228600" defTabSz="914400">
              <a:lnSpc>
                <a:spcPct val="90000"/>
              </a:lnSpc>
              <a:buChar char="•"/>
              <a:defRPr sz="2000">
                <a:solidFill>
                  <a:srgbClr val="000000"/>
                </a:solidFill>
              </a:defRPr>
            </a:pPr>
            <a:r>
              <a:t>best measured first thing in the morning before arising from bed</a:t>
            </a:r>
          </a:p>
          <a:p>
            <a:pPr lvl="2" marL="1143000" indent="-228600" defTabSz="914400">
              <a:lnSpc>
                <a:spcPct val="90000"/>
              </a:lnSpc>
              <a:buChar char="•"/>
              <a:defRPr sz="2000">
                <a:solidFill>
                  <a:srgbClr val="000000"/>
                </a:solidFill>
              </a:defRPr>
            </a:pPr>
            <a:r>
              <a:t>record for several days to see the difference</a:t>
            </a:r>
          </a:p>
          <a:p>
            <a:pPr lvl="2" marL="1143000" indent="-228600" defTabSz="914400">
              <a:lnSpc>
                <a:spcPct val="90000"/>
              </a:lnSpc>
              <a:buChar char="•"/>
              <a:defRPr sz="800">
                <a:solidFill>
                  <a:srgbClr val="000000"/>
                </a:solidFill>
              </a:defRPr>
            </a:pPr>
          </a:p>
          <a:p>
            <a:pPr lvl="1" marL="742950" indent="-285750" defTabSz="914400">
              <a:lnSpc>
                <a:spcPct val="90000"/>
              </a:lnSpc>
              <a:buChar char="–"/>
              <a:defRPr b="1">
                <a:solidFill>
                  <a:srgbClr val="000000"/>
                </a:solidFill>
              </a:defRPr>
            </a:pPr>
            <a:r>
              <a:t>LH surge </a:t>
            </a:r>
            <a:r>
              <a:rPr b="0"/>
              <a:t>occurs about 24 hours prior to ovulation</a:t>
            </a:r>
            <a:endParaRPr b="0"/>
          </a:p>
          <a:p>
            <a:pPr lvl="2" marL="1143000" indent="-228600" defTabSz="914400">
              <a:lnSpc>
                <a:spcPct val="90000"/>
              </a:lnSpc>
              <a:buChar char="•"/>
              <a:defRPr sz="2000">
                <a:solidFill>
                  <a:srgbClr val="000000"/>
                </a:solidFill>
              </a:defRPr>
            </a:pPr>
            <a:r>
              <a:t>detected with home testing kit</a:t>
            </a:r>
          </a:p>
          <a:p>
            <a:pPr lvl="2" marL="1143000" indent="-228600" defTabSz="914400">
              <a:lnSpc>
                <a:spcPct val="90000"/>
              </a:lnSpc>
              <a:buChar char="•"/>
              <a:defRPr sz="800">
                <a:solidFill>
                  <a:srgbClr val="000000"/>
                </a:solidFill>
              </a:defRPr>
            </a:pPr>
          </a:p>
          <a:p>
            <a:pPr lvl="1" marL="742950" indent="-285750" defTabSz="914400">
              <a:lnSpc>
                <a:spcPct val="90000"/>
              </a:lnSpc>
              <a:buChar char="–"/>
              <a:defRPr>
                <a:solidFill>
                  <a:srgbClr val="000000"/>
                </a:solidFill>
              </a:defRPr>
            </a:pPr>
            <a:r>
              <a:t>twinges of </a:t>
            </a:r>
            <a:r>
              <a:rPr b="1"/>
              <a:t>ovarian pain </a:t>
            </a:r>
            <a:r>
              <a:t>(</a:t>
            </a:r>
            <a:r>
              <a:rPr b="1"/>
              <a:t>mittelschmerz</a:t>
            </a:r>
            <a:r>
              <a:t>) </a:t>
            </a:r>
          </a:p>
          <a:p>
            <a:pPr lvl="2" marL="1143000" indent="-228600" defTabSz="914400">
              <a:lnSpc>
                <a:spcPct val="90000"/>
              </a:lnSpc>
              <a:buChar char="•"/>
              <a:defRPr sz="2000">
                <a:solidFill>
                  <a:srgbClr val="000000"/>
                </a:solidFill>
              </a:defRPr>
            </a:pPr>
            <a:r>
              <a:t>lasts from a few hours to a day or so at the time of ovulation</a:t>
            </a:r>
          </a:p>
          <a:p>
            <a:pPr lvl="2" marL="1143000" indent="-228600" defTabSz="914400">
              <a:lnSpc>
                <a:spcPct val="90000"/>
              </a:lnSpc>
              <a:buChar char="•"/>
              <a:defRPr sz="800">
                <a:solidFill>
                  <a:srgbClr val="000000"/>
                </a:solidFill>
              </a:defRPr>
            </a:pPr>
          </a:p>
          <a:p>
            <a:pPr lvl="1" marL="742950" indent="-285750" defTabSz="914400">
              <a:lnSpc>
                <a:spcPct val="90000"/>
              </a:lnSpc>
              <a:buChar char="–"/>
              <a:defRPr>
                <a:solidFill>
                  <a:srgbClr val="000000"/>
                </a:solidFill>
              </a:defRPr>
            </a:pPr>
            <a:r>
              <a:t>best time for conception</a:t>
            </a:r>
          </a:p>
          <a:p>
            <a:pPr lvl="2" marL="1143000" indent="-228600" defTabSz="914400">
              <a:lnSpc>
                <a:spcPct val="90000"/>
              </a:lnSpc>
              <a:buChar char="•"/>
              <a:defRPr sz="2000">
                <a:solidFill>
                  <a:srgbClr val="000000"/>
                </a:solidFill>
              </a:defRPr>
            </a:pPr>
            <a:r>
              <a:t>within 24 hours after the cervical mucus changes and the   basal temperature rises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